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4630400" cy="8229600"/>
  <p:notesSz cx="8229600" cy="14630400"/>
  <p:embeddedFontLst>
    <p:embeddedFont>
      <p:font typeface="Consolas" panose="020B0609020204030204" pitchFamily="49" charset="0"/>
      <p:regular r:id="rId20"/>
      <p:bold r:id="rId21"/>
      <p:italic r:id="rId22"/>
      <p:boldItalic r:id="rId23"/>
    </p:embeddedFont>
    <p:embeddedFont>
      <p:font typeface="Calibri" panose="020F0502020204030204" pitchFamily="34" charset="0"/>
      <p:regular r:id="rId24"/>
      <p:bold r:id="rId25"/>
      <p:italic r:id="rId26"/>
      <p:boldItalic r:id="rId27"/>
    </p:embeddedFont>
    <p:embeddedFont>
      <p:font typeface="Open Sans" panose="020B0606030504020204" pitchFamily="34" charset="0"/>
      <p:regular r:id="rId28"/>
      <p:bold r:id="rId29"/>
      <p:italic r:id="rId30"/>
      <p:boldItalic r:id="rId31"/>
    </p:embeddedFont>
    <p:embeddedFont>
      <p:font typeface="Libre Baskerville"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3" d="100"/>
          <a:sy n="73" d="100"/>
        </p:scale>
        <p:origin x="485"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3470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hyperlink" Target="https://platform.openai.com/signup/" TargetMode="Externa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hyperlink" Target="https://platform.openai.com/docs/api-reference/images/create#images/create-n"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hyperlink" Target="https://platform.openai.com/docs/api-reference/images/create#images/create-response_format" TargetMode="External"/><Relationship Id="rId4" Type="http://schemas.openxmlformats.org/officeDocument/2006/relationships/hyperlink" Target="https://platform.openai.com/docs/api-reference/images/creat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hyperlink" Target="https://platform.openai.com/docs/api-reference/images/create-edit" TargetMode="External"/><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6.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openart.ai/create"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hyperlink" Target="https://davinci.ai/app" TargetMode="External"/><Relationship Id="rId4" Type="http://schemas.openxmlformats.org/officeDocument/2006/relationships/hyperlink" Target="https://openart.ai/home?utm_source=google&amp;utm_medium=pmax&amp;utm_campaign=Performance_Max_High_End_Computer_Aficionados&amp;utm_source=google&amp;utm_medium=pmax&amp;utm_campaign=21319042947&amp;utm_term=&amp;gad_source=1&amp;gclid=CjwKCAiAiOa9BhBqEiwABCdG8196VWtsEc50vxTtJA2_iH44XOZAD7wMiS12M72zUdVPFEwu0GTiJxoCfQcQAvD_BwE"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945958"/>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AI-Generated Images: A Deep Dive</a:t>
            </a:r>
            <a:endParaRPr lang="en-US" sz="4450" dirty="0"/>
          </a:p>
        </p:txBody>
      </p:sp>
      <p:sp>
        <p:nvSpPr>
          <p:cNvPr id="4" name="Text 1"/>
          <p:cNvSpPr/>
          <p:nvPr/>
        </p:nvSpPr>
        <p:spPr>
          <a:xfrm>
            <a:off x="6280190" y="3703677"/>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Explore the exciting world of AI image generation. Learn about popular platforms and how they work.</a:t>
            </a:r>
            <a:endParaRPr lang="en-US" sz="1750" dirty="0"/>
          </a:p>
        </p:txBody>
      </p:sp>
      <p:sp>
        <p:nvSpPr>
          <p:cNvPr id="5" name="Text 2"/>
          <p:cNvSpPr/>
          <p:nvPr/>
        </p:nvSpPr>
        <p:spPr>
          <a:xfrm>
            <a:off x="6280190" y="4684633"/>
            <a:ext cx="75564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6" name="Text 3"/>
          <p:cNvSpPr/>
          <p:nvPr/>
        </p:nvSpPr>
        <p:spPr>
          <a:xfrm>
            <a:off x="6280190" y="5302687"/>
            <a:ext cx="75564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7" name="Text 4"/>
          <p:cNvSpPr/>
          <p:nvPr/>
        </p:nvSpPr>
        <p:spPr>
          <a:xfrm>
            <a:off x="6280190" y="5920740"/>
            <a:ext cx="7556421" cy="362903"/>
          </a:xfrm>
          <a:prstGeom prst="rect">
            <a:avLst/>
          </a:prstGeom>
          <a:noFill/>
          <a:ln/>
        </p:spPr>
        <p:txBody>
          <a:bodyPr wrap="none" lIns="0" tIns="0" rIns="0" bIns="0" rtlCol="0" anchor="t"/>
          <a:lstStyle/>
          <a:p>
            <a:pPr marL="0" indent="0">
              <a:lnSpc>
                <a:spcPts val="2850"/>
              </a:lnSpc>
              <a:buNone/>
            </a:pPr>
            <a:r>
              <a:rPr lang="en-US" sz="1750" i="1" dirty="0">
                <a:solidFill>
                  <a:srgbClr val="49495A"/>
                </a:solidFill>
                <a:latin typeface="Open Sans" pitchFamily="34" charset="0"/>
                <a:ea typeface="Open Sans" pitchFamily="34" charset="-122"/>
                <a:cs typeface="Open Sans" pitchFamily="34" charset="-120"/>
              </a:rPr>
              <a:t>Darmohrai Anastasiia 501 group</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57187"/>
          </a:xfrm>
          <a:prstGeom prst="rect">
            <a:avLst/>
          </a:prstGeom>
        </p:spPr>
      </p:pic>
      <p:sp>
        <p:nvSpPr>
          <p:cNvPr id="3" name="Text 0"/>
          <p:cNvSpPr/>
          <p:nvPr/>
        </p:nvSpPr>
        <p:spPr>
          <a:xfrm>
            <a:off x="631984" y="2753797"/>
            <a:ext cx="5222319" cy="564356"/>
          </a:xfrm>
          <a:prstGeom prst="rect">
            <a:avLst/>
          </a:prstGeom>
          <a:noFill/>
          <a:ln/>
        </p:spPr>
        <p:txBody>
          <a:bodyPr wrap="none" lIns="0" tIns="0" rIns="0" bIns="0" rtlCol="0" anchor="t"/>
          <a:lstStyle/>
          <a:p>
            <a:pPr marL="0" indent="0">
              <a:lnSpc>
                <a:spcPts val="4400"/>
              </a:lnSpc>
              <a:buNone/>
            </a:pPr>
            <a:r>
              <a:rPr lang="en-US" sz="3550" dirty="0">
                <a:solidFill>
                  <a:srgbClr val="403CCF"/>
                </a:solidFill>
                <a:latin typeface="Libre Baskerville" pitchFamily="34" charset="0"/>
                <a:ea typeface="Libre Baskerville" pitchFamily="34" charset="-122"/>
                <a:cs typeface="Libre Baskerville" pitchFamily="34" charset="-120"/>
              </a:rPr>
              <a:t>Ethical Considerations</a:t>
            </a:r>
            <a:endParaRPr lang="en-US" sz="3550" dirty="0"/>
          </a:p>
        </p:txBody>
      </p:sp>
      <p:sp>
        <p:nvSpPr>
          <p:cNvPr id="4" name="Text 1"/>
          <p:cNvSpPr/>
          <p:nvPr/>
        </p:nvSpPr>
        <p:spPr>
          <a:xfrm>
            <a:off x="631984" y="3588901"/>
            <a:ext cx="13366433" cy="288965"/>
          </a:xfrm>
          <a:prstGeom prst="rect">
            <a:avLst/>
          </a:prstGeom>
          <a:noFill/>
          <a:ln/>
        </p:spPr>
        <p:txBody>
          <a:bodyPr wrap="none" lIns="0" tIns="0" rIns="0" bIns="0" rtlCol="0" anchor="t"/>
          <a:lstStyle/>
          <a:p>
            <a:pPr marL="0" indent="0">
              <a:lnSpc>
                <a:spcPts val="2250"/>
              </a:lnSpc>
              <a:buNone/>
            </a:pPr>
            <a:r>
              <a:rPr lang="en-US" sz="1400" dirty="0">
                <a:solidFill>
                  <a:srgbClr val="49495A"/>
                </a:solidFill>
                <a:latin typeface="Open Sans" pitchFamily="34" charset="0"/>
                <a:ea typeface="Open Sans" pitchFamily="34" charset="-122"/>
                <a:cs typeface="Open Sans" pitchFamily="34" charset="-120"/>
              </a:rPr>
              <a:t>AI image generation raises ethical concerns. Copyright infringement is a key issue. AI can perpetuate biases in data.</a:t>
            </a:r>
            <a:endParaRPr lang="en-US" sz="1400" dirty="0"/>
          </a:p>
        </p:txBody>
      </p:sp>
      <p:sp>
        <p:nvSpPr>
          <p:cNvPr id="5" name="Text 2"/>
          <p:cNvSpPr/>
          <p:nvPr/>
        </p:nvSpPr>
        <p:spPr>
          <a:xfrm>
            <a:off x="631984" y="4080986"/>
            <a:ext cx="13366433" cy="288965"/>
          </a:xfrm>
          <a:prstGeom prst="rect">
            <a:avLst/>
          </a:prstGeom>
          <a:noFill/>
          <a:ln/>
        </p:spPr>
        <p:txBody>
          <a:bodyPr wrap="none" lIns="0" tIns="0" rIns="0" bIns="0" rtlCol="0" anchor="t"/>
          <a:lstStyle/>
          <a:p>
            <a:pPr marL="0" indent="0">
              <a:lnSpc>
                <a:spcPts val="2250"/>
              </a:lnSpc>
              <a:buNone/>
            </a:pPr>
            <a:r>
              <a:rPr lang="en-US" sz="1400" dirty="0">
                <a:solidFill>
                  <a:srgbClr val="49495A"/>
                </a:solidFill>
                <a:latin typeface="Open Sans" pitchFamily="34" charset="0"/>
                <a:ea typeface="Open Sans" pitchFamily="34" charset="-122"/>
                <a:cs typeface="Open Sans" pitchFamily="34" charset="-120"/>
              </a:rPr>
              <a:t>Deepfakes and misinformation are potential risks. Transparency and responsible use are essential.</a:t>
            </a:r>
            <a:endParaRPr lang="en-US" sz="1400" dirty="0"/>
          </a:p>
        </p:txBody>
      </p:sp>
      <p:sp>
        <p:nvSpPr>
          <p:cNvPr id="6" name="Shape 3"/>
          <p:cNvSpPr/>
          <p:nvPr/>
        </p:nvSpPr>
        <p:spPr>
          <a:xfrm>
            <a:off x="7303770" y="4573072"/>
            <a:ext cx="22860" cy="3159919"/>
          </a:xfrm>
          <a:prstGeom prst="roundRect">
            <a:avLst>
              <a:gd name="adj" fmla="val 118489"/>
            </a:avLst>
          </a:prstGeom>
          <a:solidFill>
            <a:srgbClr val="D0CED9"/>
          </a:solidFill>
          <a:ln/>
        </p:spPr>
      </p:sp>
      <p:sp>
        <p:nvSpPr>
          <p:cNvPr id="7" name="Shape 4"/>
          <p:cNvSpPr/>
          <p:nvPr/>
        </p:nvSpPr>
        <p:spPr>
          <a:xfrm>
            <a:off x="6502956" y="4967883"/>
            <a:ext cx="631984" cy="22860"/>
          </a:xfrm>
          <a:prstGeom prst="roundRect">
            <a:avLst>
              <a:gd name="adj" fmla="val 118489"/>
            </a:avLst>
          </a:prstGeom>
          <a:solidFill>
            <a:srgbClr val="D0CED9"/>
          </a:solidFill>
          <a:ln/>
        </p:spPr>
      </p:sp>
      <p:sp>
        <p:nvSpPr>
          <p:cNvPr id="8" name="Shape 5"/>
          <p:cNvSpPr/>
          <p:nvPr/>
        </p:nvSpPr>
        <p:spPr>
          <a:xfrm>
            <a:off x="7112079" y="4776192"/>
            <a:ext cx="406241" cy="406241"/>
          </a:xfrm>
          <a:prstGeom prst="roundRect">
            <a:avLst>
              <a:gd name="adj" fmla="val 6668"/>
            </a:avLst>
          </a:prstGeom>
          <a:solidFill>
            <a:srgbClr val="EAE8F3"/>
          </a:solidFill>
          <a:ln/>
        </p:spPr>
      </p:sp>
      <p:sp>
        <p:nvSpPr>
          <p:cNvPr id="9" name="Text 6"/>
          <p:cNvSpPr/>
          <p:nvPr/>
        </p:nvSpPr>
        <p:spPr>
          <a:xfrm>
            <a:off x="7254716" y="4843820"/>
            <a:ext cx="120848" cy="270867"/>
          </a:xfrm>
          <a:prstGeom prst="rect">
            <a:avLst/>
          </a:prstGeom>
          <a:noFill/>
          <a:ln/>
        </p:spPr>
        <p:txBody>
          <a:bodyPr wrap="none" lIns="0" tIns="0" rIns="0" bIns="0" rtlCol="0" anchor="t"/>
          <a:lstStyle/>
          <a:p>
            <a:pPr marL="0" indent="0" algn="ctr">
              <a:lnSpc>
                <a:spcPts val="2100"/>
              </a:lnSpc>
              <a:buNone/>
            </a:pPr>
            <a:r>
              <a:rPr lang="en-US" sz="2100" dirty="0">
                <a:solidFill>
                  <a:srgbClr val="49495A"/>
                </a:solidFill>
                <a:latin typeface="Libre Baskerville" pitchFamily="34" charset="0"/>
                <a:ea typeface="Libre Baskerville" pitchFamily="34" charset="-122"/>
                <a:cs typeface="Libre Baskerville" pitchFamily="34" charset="-120"/>
              </a:rPr>
              <a:t>1</a:t>
            </a:r>
            <a:endParaRPr lang="en-US" sz="2100" dirty="0"/>
          </a:p>
        </p:txBody>
      </p:sp>
      <p:sp>
        <p:nvSpPr>
          <p:cNvPr id="10" name="Text 7"/>
          <p:cNvSpPr/>
          <p:nvPr/>
        </p:nvSpPr>
        <p:spPr>
          <a:xfrm>
            <a:off x="4064913" y="4753570"/>
            <a:ext cx="2257187" cy="282178"/>
          </a:xfrm>
          <a:prstGeom prst="rect">
            <a:avLst/>
          </a:prstGeom>
          <a:noFill/>
          <a:ln/>
        </p:spPr>
        <p:txBody>
          <a:bodyPr wrap="none" lIns="0" tIns="0" rIns="0" bIns="0" rtlCol="0" anchor="t"/>
          <a:lstStyle/>
          <a:p>
            <a:pPr marL="0" indent="0" algn="r">
              <a:lnSpc>
                <a:spcPts val="2200"/>
              </a:lnSpc>
              <a:buNone/>
            </a:pPr>
            <a:r>
              <a:rPr lang="en-US" sz="1750" dirty="0">
                <a:solidFill>
                  <a:srgbClr val="49495A"/>
                </a:solidFill>
                <a:latin typeface="Libre Baskerville" pitchFamily="34" charset="0"/>
                <a:ea typeface="Libre Baskerville" pitchFamily="34" charset="-122"/>
                <a:cs typeface="Libre Baskerville" pitchFamily="34" charset="-120"/>
              </a:rPr>
              <a:t>Copyright</a:t>
            </a:r>
            <a:endParaRPr lang="en-US" sz="1750" dirty="0"/>
          </a:p>
        </p:txBody>
      </p:sp>
      <p:sp>
        <p:nvSpPr>
          <p:cNvPr id="11" name="Text 8"/>
          <p:cNvSpPr/>
          <p:nvPr/>
        </p:nvSpPr>
        <p:spPr>
          <a:xfrm>
            <a:off x="631984" y="5143976"/>
            <a:ext cx="5690116" cy="288965"/>
          </a:xfrm>
          <a:prstGeom prst="rect">
            <a:avLst/>
          </a:prstGeom>
          <a:noFill/>
          <a:ln/>
        </p:spPr>
        <p:txBody>
          <a:bodyPr wrap="none" lIns="0" tIns="0" rIns="0" bIns="0" rtlCol="0" anchor="t"/>
          <a:lstStyle/>
          <a:p>
            <a:pPr marL="0" indent="0" algn="r">
              <a:lnSpc>
                <a:spcPts val="2250"/>
              </a:lnSpc>
              <a:buNone/>
            </a:pPr>
            <a:r>
              <a:rPr lang="en-US" sz="1400" dirty="0">
                <a:solidFill>
                  <a:srgbClr val="49495A"/>
                </a:solidFill>
                <a:latin typeface="Open Sans" pitchFamily="34" charset="0"/>
                <a:ea typeface="Open Sans" pitchFamily="34" charset="-122"/>
                <a:cs typeface="Open Sans" pitchFamily="34" charset="-120"/>
              </a:rPr>
              <a:t>Ownership of generated images.</a:t>
            </a:r>
            <a:endParaRPr lang="en-US" sz="1400" dirty="0"/>
          </a:p>
        </p:txBody>
      </p:sp>
      <p:sp>
        <p:nvSpPr>
          <p:cNvPr id="12" name="Shape 9"/>
          <p:cNvSpPr/>
          <p:nvPr/>
        </p:nvSpPr>
        <p:spPr>
          <a:xfrm>
            <a:off x="7495461" y="5870615"/>
            <a:ext cx="631984" cy="22860"/>
          </a:xfrm>
          <a:prstGeom prst="roundRect">
            <a:avLst>
              <a:gd name="adj" fmla="val 118489"/>
            </a:avLst>
          </a:prstGeom>
          <a:solidFill>
            <a:srgbClr val="D0CED9"/>
          </a:solidFill>
          <a:ln/>
        </p:spPr>
      </p:sp>
      <p:sp>
        <p:nvSpPr>
          <p:cNvPr id="13" name="Shape 10"/>
          <p:cNvSpPr/>
          <p:nvPr/>
        </p:nvSpPr>
        <p:spPr>
          <a:xfrm>
            <a:off x="7112079" y="5678924"/>
            <a:ext cx="406241" cy="406241"/>
          </a:xfrm>
          <a:prstGeom prst="roundRect">
            <a:avLst>
              <a:gd name="adj" fmla="val 6668"/>
            </a:avLst>
          </a:prstGeom>
          <a:solidFill>
            <a:srgbClr val="EAE8F3"/>
          </a:solidFill>
          <a:ln/>
        </p:spPr>
      </p:sp>
      <p:sp>
        <p:nvSpPr>
          <p:cNvPr id="14" name="Text 11"/>
          <p:cNvSpPr/>
          <p:nvPr/>
        </p:nvSpPr>
        <p:spPr>
          <a:xfrm>
            <a:off x="7231737" y="5746552"/>
            <a:ext cx="166807" cy="270867"/>
          </a:xfrm>
          <a:prstGeom prst="rect">
            <a:avLst/>
          </a:prstGeom>
          <a:noFill/>
          <a:ln/>
        </p:spPr>
        <p:txBody>
          <a:bodyPr wrap="none" lIns="0" tIns="0" rIns="0" bIns="0" rtlCol="0" anchor="t"/>
          <a:lstStyle/>
          <a:p>
            <a:pPr marL="0" indent="0" algn="ctr">
              <a:lnSpc>
                <a:spcPts val="2100"/>
              </a:lnSpc>
              <a:buNone/>
            </a:pPr>
            <a:r>
              <a:rPr lang="en-US" sz="2100" dirty="0">
                <a:solidFill>
                  <a:srgbClr val="49495A"/>
                </a:solidFill>
                <a:latin typeface="Libre Baskerville" pitchFamily="34" charset="0"/>
                <a:ea typeface="Libre Baskerville" pitchFamily="34" charset="-122"/>
                <a:cs typeface="Libre Baskerville" pitchFamily="34" charset="-120"/>
              </a:rPr>
              <a:t>2</a:t>
            </a:r>
            <a:endParaRPr lang="en-US" sz="2100" dirty="0"/>
          </a:p>
        </p:txBody>
      </p:sp>
      <p:sp>
        <p:nvSpPr>
          <p:cNvPr id="15" name="Text 12"/>
          <p:cNvSpPr/>
          <p:nvPr/>
        </p:nvSpPr>
        <p:spPr>
          <a:xfrm>
            <a:off x="8308300" y="5656302"/>
            <a:ext cx="2257187" cy="282178"/>
          </a:xfrm>
          <a:prstGeom prst="rect">
            <a:avLst/>
          </a:prstGeom>
          <a:noFill/>
          <a:ln/>
        </p:spPr>
        <p:txBody>
          <a:bodyPr wrap="none" lIns="0" tIns="0" rIns="0" bIns="0" rtlCol="0" anchor="t"/>
          <a:lstStyle/>
          <a:p>
            <a:pPr marL="0" indent="0" algn="l">
              <a:lnSpc>
                <a:spcPts val="2200"/>
              </a:lnSpc>
              <a:buNone/>
            </a:pPr>
            <a:r>
              <a:rPr lang="en-US" sz="1750" dirty="0">
                <a:solidFill>
                  <a:srgbClr val="49495A"/>
                </a:solidFill>
                <a:latin typeface="Libre Baskerville" pitchFamily="34" charset="0"/>
                <a:ea typeface="Libre Baskerville" pitchFamily="34" charset="-122"/>
                <a:cs typeface="Libre Baskerville" pitchFamily="34" charset="-120"/>
              </a:rPr>
              <a:t>Bias</a:t>
            </a:r>
            <a:endParaRPr lang="en-US" sz="1750" dirty="0"/>
          </a:p>
        </p:txBody>
      </p:sp>
      <p:sp>
        <p:nvSpPr>
          <p:cNvPr id="16" name="Text 13"/>
          <p:cNvSpPr/>
          <p:nvPr/>
        </p:nvSpPr>
        <p:spPr>
          <a:xfrm>
            <a:off x="8308300" y="6046708"/>
            <a:ext cx="5690116" cy="288965"/>
          </a:xfrm>
          <a:prstGeom prst="rect">
            <a:avLst/>
          </a:prstGeom>
          <a:noFill/>
          <a:ln/>
        </p:spPr>
        <p:txBody>
          <a:bodyPr wrap="none" lIns="0" tIns="0" rIns="0" bIns="0" rtlCol="0" anchor="t"/>
          <a:lstStyle/>
          <a:p>
            <a:pPr marL="0" indent="0" algn="l">
              <a:lnSpc>
                <a:spcPts val="2250"/>
              </a:lnSpc>
              <a:buNone/>
            </a:pPr>
            <a:r>
              <a:rPr lang="en-US" sz="1400" dirty="0">
                <a:solidFill>
                  <a:srgbClr val="49495A"/>
                </a:solidFill>
                <a:latin typeface="Open Sans" pitchFamily="34" charset="0"/>
                <a:ea typeface="Open Sans" pitchFamily="34" charset="-122"/>
                <a:cs typeface="Open Sans" pitchFamily="34" charset="-120"/>
              </a:rPr>
              <a:t>Reflecting societal biases.</a:t>
            </a:r>
            <a:endParaRPr lang="en-US" sz="1400" dirty="0"/>
          </a:p>
        </p:txBody>
      </p:sp>
      <p:sp>
        <p:nvSpPr>
          <p:cNvPr id="17" name="Shape 14"/>
          <p:cNvSpPr/>
          <p:nvPr/>
        </p:nvSpPr>
        <p:spPr>
          <a:xfrm>
            <a:off x="6502956" y="6683097"/>
            <a:ext cx="631984" cy="22860"/>
          </a:xfrm>
          <a:prstGeom prst="roundRect">
            <a:avLst>
              <a:gd name="adj" fmla="val 118489"/>
            </a:avLst>
          </a:prstGeom>
          <a:solidFill>
            <a:srgbClr val="D0CED9"/>
          </a:solidFill>
          <a:ln/>
        </p:spPr>
      </p:sp>
      <p:sp>
        <p:nvSpPr>
          <p:cNvPr id="18" name="Shape 15"/>
          <p:cNvSpPr/>
          <p:nvPr/>
        </p:nvSpPr>
        <p:spPr>
          <a:xfrm>
            <a:off x="7112079" y="6491407"/>
            <a:ext cx="406241" cy="406241"/>
          </a:xfrm>
          <a:prstGeom prst="roundRect">
            <a:avLst>
              <a:gd name="adj" fmla="val 6668"/>
            </a:avLst>
          </a:prstGeom>
          <a:solidFill>
            <a:srgbClr val="EAE8F3"/>
          </a:solidFill>
          <a:ln/>
        </p:spPr>
      </p:sp>
      <p:sp>
        <p:nvSpPr>
          <p:cNvPr id="19" name="Text 16"/>
          <p:cNvSpPr/>
          <p:nvPr/>
        </p:nvSpPr>
        <p:spPr>
          <a:xfrm>
            <a:off x="7231737" y="6559034"/>
            <a:ext cx="166807" cy="270867"/>
          </a:xfrm>
          <a:prstGeom prst="rect">
            <a:avLst/>
          </a:prstGeom>
          <a:noFill/>
          <a:ln/>
        </p:spPr>
        <p:txBody>
          <a:bodyPr wrap="none" lIns="0" tIns="0" rIns="0" bIns="0" rtlCol="0" anchor="t"/>
          <a:lstStyle/>
          <a:p>
            <a:pPr marL="0" indent="0" algn="ctr">
              <a:lnSpc>
                <a:spcPts val="2100"/>
              </a:lnSpc>
              <a:buNone/>
            </a:pPr>
            <a:r>
              <a:rPr lang="en-US" sz="2100" dirty="0">
                <a:solidFill>
                  <a:srgbClr val="49495A"/>
                </a:solidFill>
                <a:latin typeface="Libre Baskerville" pitchFamily="34" charset="0"/>
                <a:ea typeface="Libre Baskerville" pitchFamily="34" charset="-122"/>
                <a:cs typeface="Libre Baskerville" pitchFamily="34" charset="-120"/>
              </a:rPr>
              <a:t>3</a:t>
            </a:r>
            <a:endParaRPr lang="en-US" sz="2100" dirty="0"/>
          </a:p>
        </p:txBody>
      </p:sp>
      <p:sp>
        <p:nvSpPr>
          <p:cNvPr id="20" name="Text 17"/>
          <p:cNvSpPr/>
          <p:nvPr/>
        </p:nvSpPr>
        <p:spPr>
          <a:xfrm>
            <a:off x="4064913" y="6468785"/>
            <a:ext cx="2257187" cy="282178"/>
          </a:xfrm>
          <a:prstGeom prst="rect">
            <a:avLst/>
          </a:prstGeom>
          <a:noFill/>
          <a:ln/>
        </p:spPr>
        <p:txBody>
          <a:bodyPr wrap="none" lIns="0" tIns="0" rIns="0" bIns="0" rtlCol="0" anchor="t"/>
          <a:lstStyle/>
          <a:p>
            <a:pPr marL="0" indent="0" algn="r">
              <a:lnSpc>
                <a:spcPts val="2200"/>
              </a:lnSpc>
              <a:buNone/>
            </a:pPr>
            <a:r>
              <a:rPr lang="en-US" sz="1750" dirty="0">
                <a:solidFill>
                  <a:srgbClr val="49495A"/>
                </a:solidFill>
                <a:latin typeface="Libre Baskerville" pitchFamily="34" charset="0"/>
                <a:ea typeface="Libre Baskerville" pitchFamily="34" charset="-122"/>
                <a:cs typeface="Libre Baskerville" pitchFamily="34" charset="-120"/>
              </a:rPr>
              <a:t>Deepfakes</a:t>
            </a:r>
            <a:endParaRPr lang="en-US" sz="1750" dirty="0"/>
          </a:p>
        </p:txBody>
      </p:sp>
      <p:sp>
        <p:nvSpPr>
          <p:cNvPr id="21" name="Text 18"/>
          <p:cNvSpPr/>
          <p:nvPr/>
        </p:nvSpPr>
        <p:spPr>
          <a:xfrm>
            <a:off x="631984" y="6859191"/>
            <a:ext cx="5690116" cy="288965"/>
          </a:xfrm>
          <a:prstGeom prst="rect">
            <a:avLst/>
          </a:prstGeom>
          <a:noFill/>
          <a:ln/>
        </p:spPr>
        <p:txBody>
          <a:bodyPr wrap="none" lIns="0" tIns="0" rIns="0" bIns="0" rtlCol="0" anchor="t"/>
          <a:lstStyle/>
          <a:p>
            <a:pPr marL="0" indent="0" algn="r">
              <a:lnSpc>
                <a:spcPts val="2250"/>
              </a:lnSpc>
              <a:buNone/>
            </a:pPr>
            <a:r>
              <a:rPr lang="en-US" sz="1400" dirty="0">
                <a:solidFill>
                  <a:srgbClr val="49495A"/>
                </a:solidFill>
                <a:latin typeface="Open Sans" pitchFamily="34" charset="0"/>
                <a:ea typeface="Open Sans" pitchFamily="34" charset="-122"/>
                <a:cs typeface="Open Sans" pitchFamily="34" charset="-120"/>
              </a:rPr>
              <a:t>Potential for misuse.</a:t>
            </a:r>
            <a:endParaRPr lang="en-US" sz="1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10803" y="621983"/>
            <a:ext cx="7379256" cy="634722"/>
          </a:xfrm>
          <a:prstGeom prst="rect">
            <a:avLst/>
          </a:prstGeom>
          <a:noFill/>
          <a:ln/>
        </p:spPr>
        <p:txBody>
          <a:bodyPr wrap="none" lIns="0" tIns="0" rIns="0" bIns="0" rtlCol="0" anchor="t"/>
          <a:lstStyle/>
          <a:p>
            <a:pPr marL="0" indent="0">
              <a:lnSpc>
                <a:spcPts val="4950"/>
              </a:lnSpc>
              <a:buNone/>
            </a:pPr>
            <a:r>
              <a:rPr lang="en-US" sz="3950" dirty="0">
                <a:solidFill>
                  <a:srgbClr val="403CCF"/>
                </a:solidFill>
                <a:latin typeface="Libre Baskerville" pitchFamily="34" charset="0"/>
                <a:ea typeface="Libre Baskerville" pitchFamily="34" charset="-122"/>
                <a:cs typeface="Libre Baskerville" pitchFamily="34" charset="-120"/>
              </a:rPr>
              <a:t>Generate images by yourself</a:t>
            </a:r>
            <a:endParaRPr lang="en-US" sz="3950" dirty="0"/>
          </a:p>
        </p:txBody>
      </p:sp>
      <p:pic>
        <p:nvPicPr>
          <p:cNvPr id="3" name="Image 0" descr="preencoded.png"/>
          <p:cNvPicPr>
            <a:picLocks noChangeAspect="1"/>
          </p:cNvPicPr>
          <p:nvPr/>
        </p:nvPicPr>
        <p:blipFill>
          <a:blip r:embed="rId3"/>
          <a:stretch>
            <a:fillRect/>
          </a:stretch>
        </p:blipFill>
        <p:spPr>
          <a:xfrm>
            <a:off x="930473" y="1662827"/>
            <a:ext cx="3760470" cy="3760470"/>
          </a:xfrm>
          <a:prstGeom prst="rect">
            <a:avLst/>
          </a:prstGeom>
        </p:spPr>
      </p:pic>
      <p:sp>
        <p:nvSpPr>
          <p:cNvPr id="4" name="Text 1"/>
          <p:cNvSpPr/>
          <p:nvPr/>
        </p:nvSpPr>
        <p:spPr>
          <a:xfrm>
            <a:off x="1287423" y="5677138"/>
            <a:ext cx="3046452" cy="380762"/>
          </a:xfrm>
          <a:prstGeom prst="rect">
            <a:avLst/>
          </a:prstGeom>
          <a:noFill/>
          <a:ln/>
        </p:spPr>
        <p:txBody>
          <a:bodyPr wrap="none" lIns="0" tIns="0" rIns="0" bIns="0" rtlCol="0" anchor="t"/>
          <a:lstStyle/>
          <a:p>
            <a:pPr marL="0" indent="0" algn="ctr">
              <a:lnSpc>
                <a:spcPts val="2950"/>
              </a:lnSpc>
              <a:buNone/>
            </a:pPr>
            <a:r>
              <a:rPr lang="en-US" sz="2350" dirty="0">
                <a:solidFill>
                  <a:srgbClr val="49495A"/>
                </a:solidFill>
                <a:latin typeface="Libre Baskerville" pitchFamily="34" charset="0"/>
                <a:ea typeface="Libre Baskerville" pitchFamily="34" charset="-122"/>
                <a:cs typeface="Libre Baskerville" pitchFamily="34" charset="-120"/>
              </a:rPr>
              <a:t>Installation</a:t>
            </a:r>
            <a:endParaRPr lang="en-US" sz="2350" dirty="0"/>
          </a:p>
        </p:txBody>
      </p:sp>
      <p:sp>
        <p:nvSpPr>
          <p:cNvPr id="5" name="Text 2"/>
          <p:cNvSpPr/>
          <p:nvPr/>
        </p:nvSpPr>
        <p:spPr>
          <a:xfrm>
            <a:off x="710803" y="6179701"/>
            <a:ext cx="4199811" cy="324922"/>
          </a:xfrm>
          <a:prstGeom prst="rect">
            <a:avLst/>
          </a:prstGeom>
          <a:noFill/>
          <a:ln/>
        </p:spPr>
        <p:txBody>
          <a:bodyPr wrap="none" lIns="0" tIns="0" rIns="0" bIns="0" rtlCol="0" anchor="t"/>
          <a:lstStyle/>
          <a:p>
            <a:pPr marL="0" indent="0" algn="ctr">
              <a:lnSpc>
                <a:spcPts val="2550"/>
              </a:lnSpc>
              <a:buNone/>
            </a:pPr>
            <a:r>
              <a:rPr lang="en-US" sz="1550" dirty="0">
                <a:solidFill>
                  <a:srgbClr val="49495A"/>
                </a:solidFill>
                <a:latin typeface="Open Sans" pitchFamily="34" charset="0"/>
                <a:ea typeface="Open Sans" pitchFamily="34" charset="-122"/>
                <a:cs typeface="Open Sans" pitchFamily="34" charset="-120"/>
              </a:rPr>
              <a:t>First, install </a:t>
            </a:r>
            <a:r>
              <a:rPr lang="en-US" sz="1550" dirty="0">
                <a:solidFill>
                  <a:srgbClr val="49495A"/>
                </a:solidFill>
                <a:highlight>
                  <a:srgbClr val="D7D6F5"/>
                </a:highlight>
                <a:latin typeface="Consolas" pitchFamily="34" charset="0"/>
                <a:ea typeface="Consolas" pitchFamily="34" charset="-122"/>
                <a:cs typeface="Consolas" pitchFamily="34" charset="-120"/>
              </a:rPr>
              <a:t>openai</a:t>
            </a:r>
            <a:endParaRPr lang="en-US" sz="1550" dirty="0"/>
          </a:p>
        </p:txBody>
      </p:sp>
      <p:sp>
        <p:nvSpPr>
          <p:cNvPr id="6" name="Text 3"/>
          <p:cNvSpPr/>
          <p:nvPr/>
        </p:nvSpPr>
        <p:spPr>
          <a:xfrm>
            <a:off x="710803" y="6626423"/>
            <a:ext cx="4199811" cy="324922"/>
          </a:xfrm>
          <a:prstGeom prst="rect">
            <a:avLst/>
          </a:prstGeom>
          <a:noFill/>
          <a:ln/>
        </p:spPr>
        <p:txBody>
          <a:bodyPr wrap="none" lIns="0" tIns="0" rIns="0" bIns="0" rtlCol="0" anchor="t"/>
          <a:lstStyle/>
          <a:p>
            <a:pPr marL="0" indent="0" algn="ctr">
              <a:lnSpc>
                <a:spcPts val="2550"/>
              </a:lnSpc>
              <a:buNone/>
            </a:pPr>
            <a:r>
              <a:rPr lang="en-US" sz="1550" dirty="0">
                <a:solidFill>
                  <a:srgbClr val="49495A"/>
                </a:solidFill>
                <a:latin typeface="Open Sans" pitchFamily="34" charset="0"/>
                <a:ea typeface="Open Sans" pitchFamily="34" charset="-122"/>
                <a:cs typeface="Open Sans" pitchFamily="34" charset="-120"/>
              </a:rPr>
              <a:t>Use Command: pip install openai</a:t>
            </a:r>
            <a:endParaRPr lang="en-US" sz="1550" dirty="0"/>
          </a:p>
        </p:txBody>
      </p:sp>
      <p:pic>
        <p:nvPicPr>
          <p:cNvPr id="7" name="Image 1" descr="preencoded.png"/>
          <p:cNvPicPr>
            <a:picLocks noChangeAspect="1"/>
          </p:cNvPicPr>
          <p:nvPr/>
        </p:nvPicPr>
        <p:blipFill>
          <a:blip r:embed="rId4"/>
          <a:stretch>
            <a:fillRect/>
          </a:stretch>
        </p:blipFill>
        <p:spPr>
          <a:xfrm>
            <a:off x="5434846" y="1662827"/>
            <a:ext cx="3760589" cy="3760589"/>
          </a:xfrm>
          <a:prstGeom prst="rect">
            <a:avLst/>
          </a:prstGeom>
        </p:spPr>
      </p:pic>
      <p:sp>
        <p:nvSpPr>
          <p:cNvPr id="8" name="Text 4"/>
          <p:cNvSpPr/>
          <p:nvPr/>
        </p:nvSpPr>
        <p:spPr>
          <a:xfrm>
            <a:off x="5304830" y="5677257"/>
            <a:ext cx="4020502" cy="380762"/>
          </a:xfrm>
          <a:prstGeom prst="rect">
            <a:avLst/>
          </a:prstGeom>
          <a:noFill/>
          <a:ln/>
        </p:spPr>
        <p:txBody>
          <a:bodyPr wrap="none" lIns="0" tIns="0" rIns="0" bIns="0" rtlCol="0" anchor="t"/>
          <a:lstStyle/>
          <a:p>
            <a:pPr marL="0" indent="0" algn="ctr">
              <a:lnSpc>
                <a:spcPts val="2950"/>
              </a:lnSpc>
              <a:buNone/>
            </a:pPr>
            <a:r>
              <a:rPr lang="en-US" sz="2350" dirty="0">
                <a:solidFill>
                  <a:srgbClr val="49495A"/>
                </a:solidFill>
                <a:latin typeface="Libre Baskerville" pitchFamily="34" charset="0"/>
                <a:ea typeface="Libre Baskerville" pitchFamily="34" charset="-122"/>
                <a:cs typeface="Libre Baskerville" pitchFamily="34" charset="-120"/>
              </a:rPr>
              <a:t>Get Your OpenAI API Key</a:t>
            </a:r>
            <a:endParaRPr lang="en-US" sz="2350" dirty="0"/>
          </a:p>
        </p:txBody>
      </p:sp>
      <p:sp>
        <p:nvSpPr>
          <p:cNvPr id="9" name="Text 5"/>
          <p:cNvSpPr/>
          <p:nvPr/>
        </p:nvSpPr>
        <p:spPr>
          <a:xfrm>
            <a:off x="5215176" y="6179820"/>
            <a:ext cx="4199930" cy="324922"/>
          </a:xfrm>
          <a:prstGeom prst="rect">
            <a:avLst/>
          </a:prstGeom>
          <a:noFill/>
          <a:ln/>
        </p:spPr>
        <p:txBody>
          <a:bodyPr wrap="none" lIns="0" tIns="0" rIns="0" bIns="0" rtlCol="0" anchor="t"/>
          <a:lstStyle/>
          <a:p>
            <a:pPr marL="342900" indent="-342900">
              <a:lnSpc>
                <a:spcPts val="2550"/>
              </a:lnSpc>
              <a:buSzPct val="100000"/>
              <a:buChar char="•"/>
            </a:pPr>
            <a:r>
              <a:rPr lang="en-US" sz="1550" dirty="0">
                <a:solidFill>
                  <a:srgbClr val="49495A"/>
                </a:solidFill>
                <a:latin typeface="Open Sans" pitchFamily="34" charset="0"/>
                <a:ea typeface="Open Sans" pitchFamily="34" charset="-122"/>
                <a:cs typeface="Open Sans" pitchFamily="34" charset="-120"/>
              </a:rPr>
              <a:t>Go to </a:t>
            </a:r>
            <a:r>
              <a:rPr lang="en-US" sz="1550" u="sng" dirty="0">
                <a:solidFill>
                  <a:srgbClr val="403CCF"/>
                </a:solidFill>
                <a:latin typeface="Open Sans" pitchFamily="34" charset="0"/>
                <a:ea typeface="Open Sans" pitchFamily="34" charset="-122"/>
                <a:cs typeface="Open Sans" pitchFamily="34" charset="-120"/>
                <a:hlinkClick r:id="rId5">
                  <a:extLst>
                    <a:ext uri="{A12FA001-AC4F-418D-AE19-62706E023703}">
                      <ahyp:hlinkClr xmlns:ahyp="http://schemas.microsoft.com/office/drawing/2018/hyperlinkcolor" xmlns="" val="tx"/>
                    </a:ext>
                  </a:extLst>
                </a:hlinkClick>
              </a:rPr>
              <a:t>OpenAI</a:t>
            </a:r>
            <a:r>
              <a:rPr lang="en-US" sz="1550" dirty="0">
                <a:solidFill>
                  <a:srgbClr val="49495A"/>
                </a:solidFill>
                <a:latin typeface="Open Sans" pitchFamily="34" charset="0"/>
                <a:ea typeface="Open Sans" pitchFamily="34" charset="-122"/>
                <a:cs typeface="Open Sans" pitchFamily="34" charset="-120"/>
              </a:rPr>
              <a:t> and create an account.</a:t>
            </a:r>
            <a:endParaRPr lang="en-US" sz="1550" dirty="0"/>
          </a:p>
        </p:txBody>
      </p:sp>
      <p:sp>
        <p:nvSpPr>
          <p:cNvPr id="10" name="Text 6"/>
          <p:cNvSpPr/>
          <p:nvPr/>
        </p:nvSpPr>
        <p:spPr>
          <a:xfrm>
            <a:off x="5215176" y="6575822"/>
            <a:ext cx="4199930" cy="649843"/>
          </a:xfrm>
          <a:prstGeom prst="rect">
            <a:avLst/>
          </a:prstGeom>
          <a:noFill/>
          <a:ln/>
        </p:spPr>
        <p:txBody>
          <a:bodyPr wrap="square" lIns="0" tIns="0" rIns="0" bIns="0" rtlCol="0" anchor="t"/>
          <a:lstStyle/>
          <a:p>
            <a:pPr marL="342900" indent="-342900">
              <a:lnSpc>
                <a:spcPts val="2550"/>
              </a:lnSpc>
              <a:buSzPct val="100000"/>
              <a:buChar char="•"/>
            </a:pPr>
            <a:r>
              <a:rPr lang="en-US" sz="1550" dirty="0">
                <a:solidFill>
                  <a:srgbClr val="49495A"/>
                </a:solidFill>
                <a:latin typeface="Open Sans" pitchFamily="34" charset="0"/>
                <a:ea typeface="Open Sans" pitchFamily="34" charset="-122"/>
                <a:cs typeface="Open Sans" pitchFamily="34" charset="-120"/>
              </a:rPr>
              <a:t>Get an </a:t>
            </a:r>
            <a:r>
              <a:rPr lang="en-US" sz="1550" b="1" dirty="0">
                <a:solidFill>
                  <a:srgbClr val="49495A"/>
                </a:solidFill>
                <a:latin typeface="Open Sans" pitchFamily="34" charset="0"/>
                <a:ea typeface="Open Sans" pitchFamily="34" charset="-122"/>
                <a:cs typeface="Open Sans" pitchFamily="34" charset="-120"/>
              </a:rPr>
              <a:t>API key</a:t>
            </a:r>
            <a:r>
              <a:rPr lang="en-US" sz="1550" dirty="0">
                <a:solidFill>
                  <a:srgbClr val="49495A"/>
                </a:solidFill>
                <a:latin typeface="Open Sans" pitchFamily="34" charset="0"/>
                <a:ea typeface="Open Sans" pitchFamily="34" charset="-122"/>
                <a:cs typeface="Open Sans" pitchFamily="34" charset="-120"/>
              </a:rPr>
              <a:t> from the OpenAI dashboard.</a:t>
            </a:r>
            <a:endParaRPr lang="en-US" sz="1550" dirty="0"/>
          </a:p>
        </p:txBody>
      </p:sp>
      <p:sp>
        <p:nvSpPr>
          <p:cNvPr id="11" name="Text 7"/>
          <p:cNvSpPr/>
          <p:nvPr/>
        </p:nvSpPr>
        <p:spPr>
          <a:xfrm>
            <a:off x="5215176" y="7347466"/>
            <a:ext cx="4199930" cy="260033"/>
          </a:xfrm>
          <a:prstGeom prst="rect">
            <a:avLst/>
          </a:prstGeom>
          <a:noFill/>
          <a:ln/>
        </p:spPr>
        <p:txBody>
          <a:bodyPr wrap="none" lIns="0" tIns="0" rIns="0" bIns="0" rtlCol="0" anchor="t"/>
          <a:lstStyle/>
          <a:p>
            <a:pPr marL="0" indent="0" algn="ctr">
              <a:lnSpc>
                <a:spcPts val="2000"/>
              </a:lnSpc>
              <a:buNone/>
            </a:pPr>
            <a:endParaRPr lang="en-US" sz="1250" dirty="0"/>
          </a:p>
        </p:txBody>
      </p:sp>
      <p:pic>
        <p:nvPicPr>
          <p:cNvPr id="12" name="Image 2" descr="preencoded.png"/>
          <p:cNvPicPr>
            <a:picLocks noChangeAspect="1"/>
          </p:cNvPicPr>
          <p:nvPr/>
        </p:nvPicPr>
        <p:blipFill>
          <a:blip r:embed="rId6"/>
          <a:stretch>
            <a:fillRect/>
          </a:stretch>
        </p:blipFill>
        <p:spPr>
          <a:xfrm>
            <a:off x="9939338" y="1662827"/>
            <a:ext cx="3760470" cy="3760470"/>
          </a:xfrm>
          <a:prstGeom prst="rect">
            <a:avLst/>
          </a:prstGeom>
        </p:spPr>
      </p:pic>
      <p:sp>
        <p:nvSpPr>
          <p:cNvPr id="13" name="Text 8"/>
          <p:cNvSpPr/>
          <p:nvPr/>
        </p:nvSpPr>
        <p:spPr>
          <a:xfrm>
            <a:off x="10296287" y="5677138"/>
            <a:ext cx="3046452" cy="380762"/>
          </a:xfrm>
          <a:prstGeom prst="rect">
            <a:avLst/>
          </a:prstGeom>
          <a:noFill/>
          <a:ln/>
        </p:spPr>
        <p:txBody>
          <a:bodyPr wrap="none" lIns="0" tIns="0" rIns="0" bIns="0" rtlCol="0" anchor="t"/>
          <a:lstStyle/>
          <a:p>
            <a:pPr marL="0" indent="0" algn="ctr">
              <a:lnSpc>
                <a:spcPts val="2950"/>
              </a:lnSpc>
              <a:buNone/>
            </a:pPr>
            <a:r>
              <a:rPr lang="en-US" sz="2350" dirty="0">
                <a:solidFill>
                  <a:srgbClr val="49495A"/>
                </a:solidFill>
                <a:latin typeface="Libre Baskerville" pitchFamily="34" charset="0"/>
                <a:ea typeface="Libre Baskerville" pitchFamily="34" charset="-122"/>
                <a:cs typeface="Libre Baskerville" pitchFamily="34" charset="-120"/>
              </a:rPr>
              <a:t>Use it</a:t>
            </a:r>
            <a:endParaRPr lang="en-US" sz="2350" dirty="0"/>
          </a:p>
        </p:txBody>
      </p:sp>
      <p:sp>
        <p:nvSpPr>
          <p:cNvPr id="14" name="Text 9"/>
          <p:cNvSpPr/>
          <p:nvPr/>
        </p:nvSpPr>
        <p:spPr>
          <a:xfrm>
            <a:off x="9719667" y="6179701"/>
            <a:ext cx="4199811" cy="974765"/>
          </a:xfrm>
          <a:prstGeom prst="rect">
            <a:avLst/>
          </a:prstGeom>
          <a:noFill/>
          <a:ln/>
        </p:spPr>
        <p:txBody>
          <a:bodyPr wrap="square" lIns="0" tIns="0" rIns="0" bIns="0" rtlCol="0" anchor="t"/>
          <a:lstStyle/>
          <a:p>
            <a:pPr marL="0" indent="0" algn="ctr">
              <a:lnSpc>
                <a:spcPts val="2550"/>
              </a:lnSpc>
              <a:buNone/>
            </a:pPr>
            <a:r>
              <a:rPr lang="en-US" sz="1550" dirty="0">
                <a:solidFill>
                  <a:srgbClr val="49495A"/>
                </a:solidFill>
                <a:latin typeface="Open Sans" pitchFamily="34" charset="0"/>
                <a:ea typeface="Open Sans" pitchFamily="34" charset="-122"/>
                <a:cs typeface="Open Sans" pitchFamily="34" charset="-120"/>
              </a:rPr>
              <a:t>Utilize Jupyter Notebook or an alternative tool to write well-structured and clear Python code</a:t>
            </a:r>
            <a:endParaRPr lang="en-US" sz="1550" dirty="0"/>
          </a:p>
        </p:txBody>
      </p:sp>
      <p:sp>
        <p:nvSpPr>
          <p:cNvPr id="15" name="Text 10"/>
          <p:cNvSpPr/>
          <p:nvPr/>
        </p:nvSpPr>
        <p:spPr>
          <a:xfrm>
            <a:off x="9719667" y="7276267"/>
            <a:ext cx="4199811" cy="324922"/>
          </a:xfrm>
          <a:prstGeom prst="rect">
            <a:avLst/>
          </a:prstGeom>
          <a:noFill/>
          <a:ln/>
        </p:spPr>
        <p:txBody>
          <a:bodyPr wrap="none" lIns="0" tIns="0" rIns="0" bIns="0" rtlCol="0" anchor="t"/>
          <a:lstStyle/>
          <a:p>
            <a:pPr marL="0" indent="0" algn="ctr">
              <a:lnSpc>
                <a:spcPts val="2550"/>
              </a:lnSpc>
              <a:buNone/>
            </a:pPr>
            <a:endParaRPr lang="en-US" sz="15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39140" y="749379"/>
            <a:ext cx="7527608" cy="659844"/>
          </a:xfrm>
          <a:prstGeom prst="rect">
            <a:avLst/>
          </a:prstGeom>
          <a:noFill/>
          <a:ln/>
        </p:spPr>
        <p:txBody>
          <a:bodyPr wrap="none" lIns="0" tIns="0" rIns="0" bIns="0" rtlCol="0" anchor="t"/>
          <a:lstStyle/>
          <a:p>
            <a:pPr marL="0" indent="0">
              <a:lnSpc>
                <a:spcPts val="5150"/>
              </a:lnSpc>
              <a:buNone/>
            </a:pPr>
            <a:r>
              <a:rPr lang="en-US" sz="4150" b="1" dirty="0">
                <a:solidFill>
                  <a:srgbClr val="403CCF"/>
                </a:solidFill>
                <a:latin typeface="Libre Baskerville" pitchFamily="34" charset="0"/>
                <a:ea typeface="Libre Baskerville" pitchFamily="34" charset="-122"/>
                <a:cs typeface="Libre Baskerville" pitchFamily="34" charset="-120"/>
              </a:rPr>
              <a:t>Which model should I use?</a:t>
            </a:r>
            <a:endParaRPr lang="en-US" sz="4150" dirty="0"/>
          </a:p>
        </p:txBody>
      </p:sp>
      <p:sp>
        <p:nvSpPr>
          <p:cNvPr id="3" name="Text 1"/>
          <p:cNvSpPr/>
          <p:nvPr/>
        </p:nvSpPr>
        <p:spPr>
          <a:xfrm>
            <a:off x="739140" y="1915954"/>
            <a:ext cx="2901672" cy="337899"/>
          </a:xfrm>
          <a:prstGeom prst="rect">
            <a:avLst/>
          </a:prstGeom>
          <a:noFill/>
          <a:ln/>
        </p:spPr>
        <p:txBody>
          <a:bodyPr wrap="none" lIns="0" tIns="0" rIns="0" bIns="0" rtlCol="0" anchor="t"/>
          <a:lstStyle/>
          <a:p>
            <a:pPr marL="0" indent="0">
              <a:lnSpc>
                <a:spcPts val="2650"/>
              </a:lnSpc>
              <a:buNone/>
            </a:pPr>
            <a:r>
              <a:rPr lang="en-US" sz="1650" b="1" dirty="0">
                <a:solidFill>
                  <a:srgbClr val="49495A"/>
                </a:solidFill>
                <a:latin typeface="Open Sans" pitchFamily="34" charset="0"/>
                <a:ea typeface="Open Sans" pitchFamily="34" charset="-122"/>
                <a:cs typeface="Open Sans" pitchFamily="34" charset="-120"/>
              </a:rPr>
              <a:t>Model</a:t>
            </a:r>
            <a:endParaRPr lang="en-US" sz="1650" dirty="0"/>
          </a:p>
        </p:txBody>
      </p:sp>
      <p:sp>
        <p:nvSpPr>
          <p:cNvPr id="4" name="Shape 2"/>
          <p:cNvSpPr/>
          <p:nvPr/>
        </p:nvSpPr>
        <p:spPr>
          <a:xfrm>
            <a:off x="739140" y="2491383"/>
            <a:ext cx="2901672" cy="621744"/>
          </a:xfrm>
          <a:prstGeom prst="roundRect">
            <a:avLst>
              <a:gd name="adj" fmla="val 5095"/>
            </a:avLst>
          </a:prstGeom>
          <a:noFill/>
          <a:ln w="7620">
            <a:solidFill>
              <a:srgbClr val="000000">
                <a:alpha val="8000"/>
              </a:srgbClr>
            </a:solidFill>
            <a:prstDash val="solid"/>
          </a:ln>
        </p:spPr>
      </p:sp>
      <p:sp>
        <p:nvSpPr>
          <p:cNvPr id="5" name="Shape 3"/>
          <p:cNvSpPr/>
          <p:nvPr/>
        </p:nvSpPr>
        <p:spPr>
          <a:xfrm>
            <a:off x="746760" y="2499003"/>
            <a:ext cx="2886432" cy="606504"/>
          </a:xfrm>
          <a:prstGeom prst="rect">
            <a:avLst/>
          </a:prstGeom>
          <a:solidFill>
            <a:srgbClr val="FFFFFF">
              <a:alpha val="4000"/>
            </a:srgbClr>
          </a:solidFill>
          <a:ln/>
        </p:spPr>
      </p:sp>
      <p:sp>
        <p:nvSpPr>
          <p:cNvPr id="6" name="Text 4"/>
          <p:cNvSpPr/>
          <p:nvPr/>
        </p:nvSpPr>
        <p:spPr>
          <a:xfrm>
            <a:off x="957858" y="2633305"/>
            <a:ext cx="2464237" cy="337899"/>
          </a:xfrm>
          <a:prstGeom prst="rect">
            <a:avLst/>
          </a:prstGeom>
          <a:noFill/>
          <a:ln/>
        </p:spPr>
        <p:txBody>
          <a:bodyPr wrap="none" lIns="0" tIns="0" rIns="0" bIns="0" rtlCol="0" anchor="t"/>
          <a:lstStyle/>
          <a:p>
            <a:pPr marL="0" indent="0">
              <a:lnSpc>
                <a:spcPts val="2650"/>
              </a:lnSpc>
              <a:buNone/>
            </a:pPr>
            <a:r>
              <a:rPr lang="en-US" sz="1650" dirty="0">
                <a:solidFill>
                  <a:srgbClr val="49495A"/>
                </a:solidFill>
                <a:latin typeface="Open Sans" pitchFamily="34" charset="0"/>
                <a:ea typeface="Open Sans" pitchFamily="34" charset="-122"/>
                <a:cs typeface="Open Sans" pitchFamily="34" charset="-120"/>
              </a:rPr>
              <a:t>DALL·E 2</a:t>
            </a:r>
            <a:endParaRPr lang="en-US" sz="1650" dirty="0"/>
          </a:p>
        </p:txBody>
      </p:sp>
      <p:sp>
        <p:nvSpPr>
          <p:cNvPr id="7" name="Text 5"/>
          <p:cNvSpPr/>
          <p:nvPr/>
        </p:nvSpPr>
        <p:spPr>
          <a:xfrm>
            <a:off x="4163497" y="1915954"/>
            <a:ext cx="2901672" cy="337899"/>
          </a:xfrm>
          <a:prstGeom prst="rect">
            <a:avLst/>
          </a:prstGeom>
          <a:noFill/>
          <a:ln/>
        </p:spPr>
        <p:txBody>
          <a:bodyPr wrap="none" lIns="0" tIns="0" rIns="0" bIns="0" rtlCol="0" anchor="t"/>
          <a:lstStyle/>
          <a:p>
            <a:pPr marL="0" indent="0">
              <a:lnSpc>
                <a:spcPts val="2650"/>
              </a:lnSpc>
              <a:buNone/>
            </a:pPr>
            <a:r>
              <a:rPr lang="en-US" sz="1650" b="1" dirty="0">
                <a:solidFill>
                  <a:srgbClr val="49495A"/>
                </a:solidFill>
                <a:latin typeface="Open Sans" pitchFamily="34" charset="0"/>
                <a:ea typeface="Open Sans" pitchFamily="34" charset="-122"/>
                <a:cs typeface="Open Sans" pitchFamily="34" charset="-120"/>
              </a:rPr>
              <a:t>Sizes options (pixels)</a:t>
            </a:r>
            <a:endParaRPr lang="en-US" sz="1650" dirty="0"/>
          </a:p>
        </p:txBody>
      </p:sp>
      <p:sp>
        <p:nvSpPr>
          <p:cNvPr id="8" name="Text 6"/>
          <p:cNvSpPr/>
          <p:nvPr/>
        </p:nvSpPr>
        <p:spPr>
          <a:xfrm>
            <a:off x="4163497" y="2443877"/>
            <a:ext cx="2901672" cy="337899"/>
          </a:xfrm>
          <a:prstGeom prst="rect">
            <a:avLst/>
          </a:prstGeom>
          <a:noFill/>
          <a:ln/>
        </p:spPr>
        <p:txBody>
          <a:bodyPr wrap="none" lIns="0" tIns="0" rIns="0" bIns="0" rtlCol="0" anchor="t"/>
          <a:lstStyle/>
          <a:p>
            <a:pPr marL="0" indent="0">
              <a:lnSpc>
                <a:spcPts val="2650"/>
              </a:lnSpc>
              <a:buNone/>
            </a:pPr>
            <a:r>
              <a:rPr lang="en-US" sz="1650" dirty="0">
                <a:solidFill>
                  <a:srgbClr val="49495A"/>
                </a:solidFill>
                <a:highlight>
                  <a:srgbClr val="D7D6F5"/>
                </a:highlight>
                <a:latin typeface="Consolas" pitchFamily="34" charset="0"/>
                <a:ea typeface="Consolas" pitchFamily="34" charset="-122"/>
                <a:cs typeface="Consolas" pitchFamily="34" charset="-120"/>
              </a:rPr>
              <a:t>256x256</a:t>
            </a:r>
            <a:endParaRPr lang="en-US" sz="1650" dirty="0"/>
          </a:p>
        </p:txBody>
      </p:sp>
      <p:sp>
        <p:nvSpPr>
          <p:cNvPr id="9" name="Text 7"/>
          <p:cNvSpPr/>
          <p:nvPr/>
        </p:nvSpPr>
        <p:spPr>
          <a:xfrm>
            <a:off x="4163497" y="2971800"/>
            <a:ext cx="2901672" cy="337899"/>
          </a:xfrm>
          <a:prstGeom prst="rect">
            <a:avLst/>
          </a:prstGeom>
          <a:noFill/>
          <a:ln/>
        </p:spPr>
        <p:txBody>
          <a:bodyPr wrap="none" lIns="0" tIns="0" rIns="0" bIns="0" rtlCol="0" anchor="t"/>
          <a:lstStyle/>
          <a:p>
            <a:pPr marL="0" indent="0">
              <a:lnSpc>
                <a:spcPts val="2650"/>
              </a:lnSpc>
              <a:buNone/>
            </a:pPr>
            <a:r>
              <a:rPr lang="en-US" sz="1650" dirty="0">
                <a:solidFill>
                  <a:srgbClr val="49495A"/>
                </a:solidFill>
                <a:highlight>
                  <a:srgbClr val="D7D6F5"/>
                </a:highlight>
                <a:latin typeface="Consolas" pitchFamily="34" charset="0"/>
                <a:ea typeface="Consolas" pitchFamily="34" charset="-122"/>
                <a:cs typeface="Consolas" pitchFamily="34" charset="-120"/>
              </a:rPr>
              <a:t>512x512</a:t>
            </a:r>
            <a:endParaRPr lang="en-US" sz="1650" dirty="0"/>
          </a:p>
        </p:txBody>
      </p:sp>
      <p:sp>
        <p:nvSpPr>
          <p:cNvPr id="10" name="Text 8"/>
          <p:cNvSpPr/>
          <p:nvPr/>
        </p:nvSpPr>
        <p:spPr>
          <a:xfrm>
            <a:off x="4163497" y="3499723"/>
            <a:ext cx="2901672" cy="337899"/>
          </a:xfrm>
          <a:prstGeom prst="rect">
            <a:avLst/>
          </a:prstGeom>
          <a:noFill/>
          <a:ln/>
        </p:spPr>
        <p:txBody>
          <a:bodyPr wrap="none" lIns="0" tIns="0" rIns="0" bIns="0" rtlCol="0" anchor="t"/>
          <a:lstStyle/>
          <a:p>
            <a:pPr marL="0" indent="0">
              <a:lnSpc>
                <a:spcPts val="2650"/>
              </a:lnSpc>
              <a:buNone/>
            </a:pPr>
            <a:r>
              <a:rPr lang="en-US" sz="1650" dirty="0">
                <a:solidFill>
                  <a:srgbClr val="49495A"/>
                </a:solidFill>
                <a:highlight>
                  <a:srgbClr val="D7D6F5"/>
                </a:highlight>
                <a:latin typeface="Consolas" pitchFamily="34" charset="0"/>
                <a:ea typeface="Consolas" pitchFamily="34" charset="-122"/>
                <a:cs typeface="Consolas" pitchFamily="34" charset="-120"/>
              </a:rPr>
              <a:t>1024x1024</a:t>
            </a:r>
            <a:endParaRPr lang="en-US" sz="1650" dirty="0"/>
          </a:p>
        </p:txBody>
      </p:sp>
      <p:sp>
        <p:nvSpPr>
          <p:cNvPr id="11" name="Text 9"/>
          <p:cNvSpPr/>
          <p:nvPr/>
        </p:nvSpPr>
        <p:spPr>
          <a:xfrm>
            <a:off x="7587853" y="1915954"/>
            <a:ext cx="2901672" cy="337899"/>
          </a:xfrm>
          <a:prstGeom prst="rect">
            <a:avLst/>
          </a:prstGeom>
          <a:noFill/>
          <a:ln/>
        </p:spPr>
        <p:txBody>
          <a:bodyPr wrap="none" lIns="0" tIns="0" rIns="0" bIns="0" rtlCol="0" anchor="t"/>
          <a:lstStyle/>
          <a:p>
            <a:pPr marL="0" indent="0">
              <a:lnSpc>
                <a:spcPts val="2650"/>
              </a:lnSpc>
              <a:buNone/>
            </a:pPr>
            <a:r>
              <a:rPr lang="en-US" sz="1650" b="1" dirty="0">
                <a:solidFill>
                  <a:srgbClr val="49495A"/>
                </a:solidFill>
                <a:latin typeface="Open Sans" pitchFamily="34" charset="0"/>
                <a:ea typeface="Open Sans" pitchFamily="34" charset="-122"/>
                <a:cs typeface="Open Sans" pitchFamily="34" charset="-120"/>
              </a:rPr>
              <a:t>Quality options</a:t>
            </a:r>
            <a:endParaRPr lang="en-US" sz="1650" dirty="0"/>
          </a:p>
        </p:txBody>
      </p:sp>
      <p:sp>
        <p:nvSpPr>
          <p:cNvPr id="12" name="Text 10"/>
          <p:cNvSpPr/>
          <p:nvPr/>
        </p:nvSpPr>
        <p:spPr>
          <a:xfrm>
            <a:off x="7587853" y="2443877"/>
            <a:ext cx="2901672" cy="337899"/>
          </a:xfrm>
          <a:prstGeom prst="rect">
            <a:avLst/>
          </a:prstGeom>
          <a:noFill/>
          <a:ln/>
        </p:spPr>
        <p:txBody>
          <a:bodyPr wrap="none" lIns="0" tIns="0" rIns="0" bIns="0" rtlCol="0" anchor="t"/>
          <a:lstStyle/>
          <a:p>
            <a:pPr marL="0" indent="0">
              <a:lnSpc>
                <a:spcPts val="2650"/>
              </a:lnSpc>
              <a:buNone/>
            </a:pPr>
            <a:r>
              <a:rPr lang="en-US" sz="1650" dirty="0">
                <a:solidFill>
                  <a:srgbClr val="49495A"/>
                </a:solidFill>
                <a:latin typeface="Open Sans" pitchFamily="34" charset="0"/>
                <a:ea typeface="Open Sans" pitchFamily="34" charset="-122"/>
                <a:cs typeface="Open Sans" pitchFamily="34" charset="-120"/>
              </a:rPr>
              <a:t>Only </a:t>
            </a:r>
            <a:r>
              <a:rPr lang="en-US" sz="1650" dirty="0">
                <a:solidFill>
                  <a:srgbClr val="49495A"/>
                </a:solidFill>
                <a:highlight>
                  <a:srgbClr val="D7D6F5"/>
                </a:highlight>
                <a:latin typeface="Consolas" pitchFamily="34" charset="0"/>
                <a:ea typeface="Consolas" pitchFamily="34" charset="-122"/>
                <a:cs typeface="Consolas" pitchFamily="34" charset="-120"/>
              </a:rPr>
              <a:t>standard</a:t>
            </a:r>
            <a:endParaRPr lang="en-US" sz="1650" dirty="0"/>
          </a:p>
        </p:txBody>
      </p:sp>
      <p:sp>
        <p:nvSpPr>
          <p:cNvPr id="13" name="Text 11"/>
          <p:cNvSpPr/>
          <p:nvPr/>
        </p:nvSpPr>
        <p:spPr>
          <a:xfrm>
            <a:off x="11012210" y="1915954"/>
            <a:ext cx="2901672" cy="337899"/>
          </a:xfrm>
          <a:prstGeom prst="rect">
            <a:avLst/>
          </a:prstGeom>
          <a:noFill/>
          <a:ln/>
        </p:spPr>
        <p:txBody>
          <a:bodyPr wrap="none" lIns="0" tIns="0" rIns="0" bIns="0" rtlCol="0" anchor="t"/>
          <a:lstStyle/>
          <a:p>
            <a:pPr marL="0" indent="0">
              <a:lnSpc>
                <a:spcPts val="2650"/>
              </a:lnSpc>
              <a:buNone/>
            </a:pPr>
            <a:r>
              <a:rPr lang="en-US" sz="1650" b="1" dirty="0">
                <a:solidFill>
                  <a:srgbClr val="49495A"/>
                </a:solidFill>
                <a:latin typeface="Open Sans" pitchFamily="34" charset="0"/>
                <a:ea typeface="Open Sans" pitchFamily="34" charset="-122"/>
                <a:cs typeface="Open Sans" pitchFamily="34" charset="-120"/>
              </a:rPr>
              <a:t>Requests you can make</a:t>
            </a:r>
            <a:endParaRPr lang="en-US" sz="1650" dirty="0"/>
          </a:p>
        </p:txBody>
      </p:sp>
      <p:sp>
        <p:nvSpPr>
          <p:cNvPr id="14" name="Text 12"/>
          <p:cNvSpPr/>
          <p:nvPr/>
        </p:nvSpPr>
        <p:spPr>
          <a:xfrm>
            <a:off x="11012210" y="2443877"/>
            <a:ext cx="2901672" cy="675799"/>
          </a:xfrm>
          <a:prstGeom prst="rect">
            <a:avLst/>
          </a:prstGeom>
          <a:noFill/>
          <a:ln/>
        </p:spPr>
        <p:txBody>
          <a:bodyPr wrap="square" lIns="0" tIns="0" rIns="0" bIns="0" rtlCol="0" anchor="t"/>
          <a:lstStyle/>
          <a:p>
            <a:pPr marL="0" indent="0">
              <a:lnSpc>
                <a:spcPts val="2650"/>
              </a:lnSpc>
              <a:buNone/>
            </a:pPr>
            <a:r>
              <a:rPr lang="en-US" sz="1650" dirty="0">
                <a:solidFill>
                  <a:srgbClr val="49495A"/>
                </a:solidFill>
                <a:latin typeface="Open Sans" pitchFamily="34" charset="0"/>
                <a:ea typeface="Open Sans" pitchFamily="34" charset="-122"/>
                <a:cs typeface="Open Sans" pitchFamily="34" charset="-120"/>
              </a:rPr>
              <a:t>Up to 10 images at a time, with the </a:t>
            </a:r>
            <a:r>
              <a:rPr lang="en-US" sz="1650" u="sng" dirty="0">
                <a:solidFill>
                  <a:srgbClr val="403CCF"/>
                </a:solidFill>
                <a:latin typeface="Open Sans" pitchFamily="34" charset="0"/>
                <a:ea typeface="Open Sans" pitchFamily="34" charset="-122"/>
                <a:cs typeface="Open Sans" pitchFamily="34" charset="-120"/>
                <a:hlinkClick r:id="rId3">
                  <a:extLst>
                    <a:ext uri="{A12FA001-AC4F-418D-AE19-62706E023703}">
                      <ahyp:hlinkClr xmlns:ahyp="http://schemas.microsoft.com/office/drawing/2018/hyperlinkcolor" xmlns="" val="tx"/>
                    </a:ext>
                  </a:extLst>
                </a:hlinkClick>
              </a:rPr>
              <a:t>n parameter</a:t>
            </a:r>
            <a:endParaRPr lang="en-US" sz="1650" dirty="0"/>
          </a:p>
        </p:txBody>
      </p:sp>
      <p:sp>
        <p:nvSpPr>
          <p:cNvPr id="15" name="Text 13"/>
          <p:cNvSpPr/>
          <p:nvPr/>
        </p:nvSpPr>
        <p:spPr>
          <a:xfrm>
            <a:off x="739140" y="4455200"/>
            <a:ext cx="2901672" cy="337899"/>
          </a:xfrm>
          <a:prstGeom prst="rect">
            <a:avLst/>
          </a:prstGeom>
          <a:noFill/>
          <a:ln/>
        </p:spPr>
        <p:txBody>
          <a:bodyPr wrap="none" lIns="0" tIns="0" rIns="0" bIns="0" rtlCol="0" anchor="t"/>
          <a:lstStyle/>
          <a:p>
            <a:pPr marL="0" indent="0">
              <a:lnSpc>
                <a:spcPts val="2650"/>
              </a:lnSpc>
              <a:buNone/>
            </a:pPr>
            <a:r>
              <a:rPr lang="en-US" sz="1650" b="1" dirty="0">
                <a:solidFill>
                  <a:srgbClr val="49495A"/>
                </a:solidFill>
                <a:latin typeface="Open Sans" pitchFamily="34" charset="0"/>
                <a:ea typeface="Open Sans" pitchFamily="34" charset="-122"/>
                <a:cs typeface="Open Sans" pitchFamily="34" charset="-120"/>
              </a:rPr>
              <a:t>Model</a:t>
            </a:r>
            <a:endParaRPr lang="en-US" sz="1650" dirty="0"/>
          </a:p>
        </p:txBody>
      </p:sp>
      <p:sp>
        <p:nvSpPr>
          <p:cNvPr id="16" name="Shape 14"/>
          <p:cNvSpPr/>
          <p:nvPr/>
        </p:nvSpPr>
        <p:spPr>
          <a:xfrm>
            <a:off x="739140" y="5030629"/>
            <a:ext cx="2901672" cy="621744"/>
          </a:xfrm>
          <a:prstGeom prst="roundRect">
            <a:avLst>
              <a:gd name="adj" fmla="val 5095"/>
            </a:avLst>
          </a:prstGeom>
          <a:noFill/>
          <a:ln w="7620">
            <a:solidFill>
              <a:srgbClr val="000000">
                <a:alpha val="8000"/>
              </a:srgbClr>
            </a:solidFill>
            <a:prstDash val="solid"/>
          </a:ln>
        </p:spPr>
      </p:sp>
      <p:sp>
        <p:nvSpPr>
          <p:cNvPr id="17" name="Shape 15"/>
          <p:cNvSpPr/>
          <p:nvPr/>
        </p:nvSpPr>
        <p:spPr>
          <a:xfrm>
            <a:off x="746760" y="5038249"/>
            <a:ext cx="2886432" cy="606504"/>
          </a:xfrm>
          <a:prstGeom prst="rect">
            <a:avLst/>
          </a:prstGeom>
          <a:solidFill>
            <a:srgbClr val="FFFFFF">
              <a:alpha val="4000"/>
            </a:srgbClr>
          </a:solidFill>
          <a:ln/>
        </p:spPr>
      </p:sp>
      <p:sp>
        <p:nvSpPr>
          <p:cNvPr id="18" name="Text 16"/>
          <p:cNvSpPr/>
          <p:nvPr/>
        </p:nvSpPr>
        <p:spPr>
          <a:xfrm>
            <a:off x="957858" y="5172551"/>
            <a:ext cx="2464237" cy="337899"/>
          </a:xfrm>
          <a:prstGeom prst="rect">
            <a:avLst/>
          </a:prstGeom>
          <a:noFill/>
          <a:ln/>
        </p:spPr>
        <p:txBody>
          <a:bodyPr wrap="none" lIns="0" tIns="0" rIns="0" bIns="0" rtlCol="0" anchor="t"/>
          <a:lstStyle/>
          <a:p>
            <a:pPr marL="0" indent="0">
              <a:lnSpc>
                <a:spcPts val="2650"/>
              </a:lnSpc>
              <a:buNone/>
            </a:pPr>
            <a:r>
              <a:rPr lang="en-US" sz="1650" dirty="0">
                <a:solidFill>
                  <a:srgbClr val="49495A"/>
                </a:solidFill>
                <a:latin typeface="Open Sans" pitchFamily="34" charset="0"/>
                <a:ea typeface="Open Sans" pitchFamily="34" charset="-122"/>
                <a:cs typeface="Open Sans" pitchFamily="34" charset="-120"/>
              </a:rPr>
              <a:t>DALL·E 3</a:t>
            </a:r>
            <a:endParaRPr lang="en-US" sz="1650" dirty="0"/>
          </a:p>
        </p:txBody>
      </p:sp>
      <p:sp>
        <p:nvSpPr>
          <p:cNvPr id="19" name="Text 17"/>
          <p:cNvSpPr/>
          <p:nvPr/>
        </p:nvSpPr>
        <p:spPr>
          <a:xfrm>
            <a:off x="4163497" y="4455200"/>
            <a:ext cx="2901672" cy="337899"/>
          </a:xfrm>
          <a:prstGeom prst="rect">
            <a:avLst/>
          </a:prstGeom>
          <a:noFill/>
          <a:ln/>
        </p:spPr>
        <p:txBody>
          <a:bodyPr wrap="none" lIns="0" tIns="0" rIns="0" bIns="0" rtlCol="0" anchor="t"/>
          <a:lstStyle/>
          <a:p>
            <a:pPr marL="0" indent="0">
              <a:lnSpc>
                <a:spcPts val="2650"/>
              </a:lnSpc>
              <a:buNone/>
            </a:pPr>
            <a:r>
              <a:rPr lang="en-US" sz="1650" b="1" dirty="0">
                <a:solidFill>
                  <a:srgbClr val="49495A"/>
                </a:solidFill>
                <a:latin typeface="Open Sans" pitchFamily="34" charset="0"/>
                <a:ea typeface="Open Sans" pitchFamily="34" charset="-122"/>
                <a:cs typeface="Open Sans" pitchFamily="34" charset="-120"/>
              </a:rPr>
              <a:t>Sizes options (pixels)</a:t>
            </a:r>
            <a:endParaRPr lang="en-US" sz="1650" dirty="0"/>
          </a:p>
        </p:txBody>
      </p:sp>
      <p:sp>
        <p:nvSpPr>
          <p:cNvPr id="20" name="Text 18"/>
          <p:cNvSpPr/>
          <p:nvPr/>
        </p:nvSpPr>
        <p:spPr>
          <a:xfrm>
            <a:off x="4163497" y="4983123"/>
            <a:ext cx="2901672" cy="337899"/>
          </a:xfrm>
          <a:prstGeom prst="rect">
            <a:avLst/>
          </a:prstGeom>
          <a:noFill/>
          <a:ln/>
        </p:spPr>
        <p:txBody>
          <a:bodyPr wrap="none" lIns="0" tIns="0" rIns="0" bIns="0" rtlCol="0" anchor="t"/>
          <a:lstStyle/>
          <a:p>
            <a:pPr marL="0" indent="0">
              <a:lnSpc>
                <a:spcPts val="2650"/>
              </a:lnSpc>
              <a:buNone/>
            </a:pPr>
            <a:r>
              <a:rPr lang="en-US" sz="1650" dirty="0">
                <a:solidFill>
                  <a:srgbClr val="49495A"/>
                </a:solidFill>
                <a:highlight>
                  <a:srgbClr val="D7D6F5"/>
                </a:highlight>
                <a:latin typeface="Consolas" pitchFamily="34" charset="0"/>
                <a:ea typeface="Consolas" pitchFamily="34" charset="-122"/>
                <a:cs typeface="Consolas" pitchFamily="34" charset="-120"/>
              </a:rPr>
              <a:t>1024x1024</a:t>
            </a:r>
            <a:endParaRPr lang="en-US" sz="1650" dirty="0"/>
          </a:p>
        </p:txBody>
      </p:sp>
      <p:sp>
        <p:nvSpPr>
          <p:cNvPr id="21" name="Text 19"/>
          <p:cNvSpPr/>
          <p:nvPr/>
        </p:nvSpPr>
        <p:spPr>
          <a:xfrm>
            <a:off x="4163497" y="5511046"/>
            <a:ext cx="2901672" cy="337899"/>
          </a:xfrm>
          <a:prstGeom prst="rect">
            <a:avLst/>
          </a:prstGeom>
          <a:noFill/>
          <a:ln/>
        </p:spPr>
        <p:txBody>
          <a:bodyPr wrap="none" lIns="0" tIns="0" rIns="0" bIns="0" rtlCol="0" anchor="t"/>
          <a:lstStyle/>
          <a:p>
            <a:pPr marL="0" indent="0">
              <a:lnSpc>
                <a:spcPts val="2650"/>
              </a:lnSpc>
              <a:buNone/>
            </a:pPr>
            <a:r>
              <a:rPr lang="en-US" sz="1650" dirty="0">
                <a:solidFill>
                  <a:srgbClr val="49495A"/>
                </a:solidFill>
                <a:highlight>
                  <a:srgbClr val="D7D6F5"/>
                </a:highlight>
                <a:latin typeface="Consolas" pitchFamily="34" charset="0"/>
                <a:ea typeface="Consolas" pitchFamily="34" charset="-122"/>
                <a:cs typeface="Consolas" pitchFamily="34" charset="-120"/>
              </a:rPr>
              <a:t>1024x1792</a:t>
            </a:r>
            <a:endParaRPr lang="en-US" sz="1650" dirty="0"/>
          </a:p>
        </p:txBody>
      </p:sp>
      <p:sp>
        <p:nvSpPr>
          <p:cNvPr id="22" name="Text 20"/>
          <p:cNvSpPr/>
          <p:nvPr/>
        </p:nvSpPr>
        <p:spPr>
          <a:xfrm>
            <a:off x="4163497" y="6038969"/>
            <a:ext cx="2901672" cy="337899"/>
          </a:xfrm>
          <a:prstGeom prst="rect">
            <a:avLst/>
          </a:prstGeom>
          <a:noFill/>
          <a:ln/>
        </p:spPr>
        <p:txBody>
          <a:bodyPr wrap="none" lIns="0" tIns="0" rIns="0" bIns="0" rtlCol="0" anchor="t"/>
          <a:lstStyle/>
          <a:p>
            <a:pPr marL="0" indent="0">
              <a:lnSpc>
                <a:spcPts val="2650"/>
              </a:lnSpc>
              <a:buNone/>
            </a:pPr>
            <a:r>
              <a:rPr lang="en-US" sz="1650" dirty="0">
                <a:solidFill>
                  <a:srgbClr val="49495A"/>
                </a:solidFill>
                <a:highlight>
                  <a:srgbClr val="D7D6F5"/>
                </a:highlight>
                <a:latin typeface="Consolas" pitchFamily="34" charset="0"/>
                <a:ea typeface="Consolas" pitchFamily="34" charset="-122"/>
                <a:cs typeface="Consolas" pitchFamily="34" charset="-120"/>
              </a:rPr>
              <a:t>1792x1024</a:t>
            </a:r>
            <a:endParaRPr lang="en-US" sz="1650" dirty="0"/>
          </a:p>
        </p:txBody>
      </p:sp>
      <p:sp>
        <p:nvSpPr>
          <p:cNvPr id="23" name="Text 21"/>
          <p:cNvSpPr/>
          <p:nvPr/>
        </p:nvSpPr>
        <p:spPr>
          <a:xfrm>
            <a:off x="7587853" y="4455200"/>
            <a:ext cx="2901672" cy="337899"/>
          </a:xfrm>
          <a:prstGeom prst="rect">
            <a:avLst/>
          </a:prstGeom>
          <a:noFill/>
          <a:ln/>
        </p:spPr>
        <p:txBody>
          <a:bodyPr wrap="none" lIns="0" tIns="0" rIns="0" bIns="0" rtlCol="0" anchor="t"/>
          <a:lstStyle/>
          <a:p>
            <a:pPr marL="0" indent="0">
              <a:lnSpc>
                <a:spcPts val="2650"/>
              </a:lnSpc>
              <a:buNone/>
            </a:pPr>
            <a:r>
              <a:rPr lang="en-US" sz="1650" b="1" dirty="0">
                <a:solidFill>
                  <a:srgbClr val="49495A"/>
                </a:solidFill>
                <a:latin typeface="Open Sans" pitchFamily="34" charset="0"/>
                <a:ea typeface="Open Sans" pitchFamily="34" charset="-122"/>
                <a:cs typeface="Open Sans" pitchFamily="34" charset="-120"/>
              </a:rPr>
              <a:t>Quality options</a:t>
            </a:r>
            <a:endParaRPr lang="en-US" sz="1650" dirty="0"/>
          </a:p>
        </p:txBody>
      </p:sp>
      <p:sp>
        <p:nvSpPr>
          <p:cNvPr id="24" name="Text 22"/>
          <p:cNvSpPr/>
          <p:nvPr/>
        </p:nvSpPr>
        <p:spPr>
          <a:xfrm>
            <a:off x="7587853" y="4983123"/>
            <a:ext cx="2901672" cy="337899"/>
          </a:xfrm>
          <a:prstGeom prst="rect">
            <a:avLst/>
          </a:prstGeom>
          <a:noFill/>
          <a:ln/>
        </p:spPr>
        <p:txBody>
          <a:bodyPr wrap="none" lIns="0" tIns="0" rIns="0" bIns="0" rtlCol="0" anchor="t"/>
          <a:lstStyle/>
          <a:p>
            <a:pPr marL="0" indent="0">
              <a:lnSpc>
                <a:spcPts val="2650"/>
              </a:lnSpc>
              <a:buNone/>
            </a:pPr>
            <a:r>
              <a:rPr lang="en-US" sz="1650" dirty="0">
                <a:solidFill>
                  <a:srgbClr val="49495A"/>
                </a:solidFill>
                <a:latin typeface="Open Sans" pitchFamily="34" charset="0"/>
                <a:ea typeface="Open Sans" pitchFamily="34" charset="-122"/>
                <a:cs typeface="Open Sans" pitchFamily="34" charset="-120"/>
              </a:rPr>
              <a:t>Defaults to </a:t>
            </a:r>
            <a:r>
              <a:rPr lang="en-US" sz="1650" dirty="0">
                <a:solidFill>
                  <a:srgbClr val="49495A"/>
                </a:solidFill>
                <a:highlight>
                  <a:srgbClr val="D7D6F5"/>
                </a:highlight>
                <a:latin typeface="Consolas" pitchFamily="34" charset="0"/>
                <a:ea typeface="Consolas" pitchFamily="34" charset="-122"/>
                <a:cs typeface="Consolas" pitchFamily="34" charset="-120"/>
              </a:rPr>
              <a:t>standard</a:t>
            </a:r>
            <a:endParaRPr lang="en-US" sz="1650" dirty="0"/>
          </a:p>
        </p:txBody>
      </p:sp>
      <p:sp>
        <p:nvSpPr>
          <p:cNvPr id="25" name="Text 23"/>
          <p:cNvSpPr/>
          <p:nvPr/>
        </p:nvSpPr>
        <p:spPr>
          <a:xfrm>
            <a:off x="7587853" y="5511046"/>
            <a:ext cx="2901672" cy="675799"/>
          </a:xfrm>
          <a:prstGeom prst="rect">
            <a:avLst/>
          </a:prstGeom>
          <a:noFill/>
          <a:ln/>
        </p:spPr>
        <p:txBody>
          <a:bodyPr wrap="square" lIns="0" tIns="0" rIns="0" bIns="0" rtlCol="0" anchor="t"/>
          <a:lstStyle/>
          <a:p>
            <a:pPr marL="0" indent="0">
              <a:lnSpc>
                <a:spcPts val="2650"/>
              </a:lnSpc>
              <a:buNone/>
            </a:pPr>
            <a:r>
              <a:rPr lang="en-US" sz="1650" dirty="0">
                <a:solidFill>
                  <a:srgbClr val="49495A"/>
                </a:solidFill>
                <a:latin typeface="Open Sans" pitchFamily="34" charset="0"/>
                <a:ea typeface="Open Sans" pitchFamily="34" charset="-122"/>
                <a:cs typeface="Open Sans" pitchFamily="34" charset="-120"/>
              </a:rPr>
              <a:t>Set </a:t>
            </a:r>
            <a:r>
              <a:rPr lang="en-US" sz="1650" dirty="0">
                <a:solidFill>
                  <a:srgbClr val="49495A"/>
                </a:solidFill>
                <a:highlight>
                  <a:srgbClr val="D7D6F5"/>
                </a:highlight>
                <a:latin typeface="Consolas" pitchFamily="34" charset="0"/>
                <a:ea typeface="Consolas" pitchFamily="34" charset="-122"/>
                <a:cs typeface="Consolas" pitchFamily="34" charset="-120"/>
              </a:rPr>
              <a:t>quality: "hd"</a:t>
            </a:r>
            <a:r>
              <a:rPr lang="en-US" sz="1650" dirty="0">
                <a:solidFill>
                  <a:srgbClr val="49495A"/>
                </a:solidFill>
                <a:latin typeface="Open Sans" pitchFamily="34" charset="0"/>
                <a:ea typeface="Open Sans" pitchFamily="34" charset="-122"/>
                <a:cs typeface="Open Sans" pitchFamily="34" charset="-120"/>
              </a:rPr>
              <a:t> for enhanced detail</a:t>
            </a:r>
            <a:endParaRPr lang="en-US" sz="1650" dirty="0"/>
          </a:p>
        </p:txBody>
      </p:sp>
      <p:sp>
        <p:nvSpPr>
          <p:cNvPr id="26" name="Text 24"/>
          <p:cNvSpPr/>
          <p:nvPr/>
        </p:nvSpPr>
        <p:spPr>
          <a:xfrm>
            <a:off x="11012210" y="4455200"/>
            <a:ext cx="2901672" cy="337899"/>
          </a:xfrm>
          <a:prstGeom prst="rect">
            <a:avLst/>
          </a:prstGeom>
          <a:noFill/>
          <a:ln/>
        </p:spPr>
        <p:txBody>
          <a:bodyPr wrap="none" lIns="0" tIns="0" rIns="0" bIns="0" rtlCol="0" anchor="t"/>
          <a:lstStyle/>
          <a:p>
            <a:pPr marL="0" indent="0">
              <a:lnSpc>
                <a:spcPts val="2650"/>
              </a:lnSpc>
              <a:buNone/>
            </a:pPr>
            <a:r>
              <a:rPr lang="en-US" sz="1650" b="1" dirty="0">
                <a:solidFill>
                  <a:srgbClr val="49495A"/>
                </a:solidFill>
                <a:latin typeface="Open Sans" pitchFamily="34" charset="0"/>
                <a:ea typeface="Open Sans" pitchFamily="34" charset="-122"/>
                <a:cs typeface="Open Sans" pitchFamily="34" charset="-120"/>
              </a:rPr>
              <a:t>Requests you can make</a:t>
            </a:r>
            <a:endParaRPr lang="en-US" sz="1650" dirty="0"/>
          </a:p>
        </p:txBody>
      </p:sp>
      <p:sp>
        <p:nvSpPr>
          <p:cNvPr id="27" name="Text 25"/>
          <p:cNvSpPr/>
          <p:nvPr/>
        </p:nvSpPr>
        <p:spPr>
          <a:xfrm>
            <a:off x="11012210" y="4983123"/>
            <a:ext cx="2901672" cy="1013698"/>
          </a:xfrm>
          <a:prstGeom prst="rect">
            <a:avLst/>
          </a:prstGeom>
          <a:noFill/>
          <a:ln/>
        </p:spPr>
        <p:txBody>
          <a:bodyPr wrap="square" lIns="0" tIns="0" rIns="0" bIns="0" rtlCol="0" anchor="t"/>
          <a:lstStyle/>
          <a:p>
            <a:pPr marL="0" indent="0">
              <a:lnSpc>
                <a:spcPts val="2650"/>
              </a:lnSpc>
              <a:buNone/>
            </a:pPr>
            <a:r>
              <a:rPr lang="en-US" sz="1650" dirty="0">
                <a:solidFill>
                  <a:srgbClr val="49495A"/>
                </a:solidFill>
                <a:latin typeface="Open Sans" pitchFamily="34" charset="0"/>
                <a:ea typeface="Open Sans" pitchFamily="34" charset="-122"/>
                <a:cs typeface="Open Sans" pitchFamily="34" charset="-120"/>
              </a:rPr>
              <a:t>Only 1 at a time, but can request more by making parallel requests</a:t>
            </a:r>
            <a:endParaRPr lang="en-US" sz="1650" dirty="0"/>
          </a:p>
        </p:txBody>
      </p:sp>
      <p:sp>
        <p:nvSpPr>
          <p:cNvPr id="28" name="Text 26"/>
          <p:cNvSpPr/>
          <p:nvPr/>
        </p:nvSpPr>
        <p:spPr>
          <a:xfrm>
            <a:off x="739140" y="6804422"/>
            <a:ext cx="13152120" cy="675799"/>
          </a:xfrm>
          <a:prstGeom prst="rect">
            <a:avLst/>
          </a:prstGeom>
          <a:noFill/>
          <a:ln/>
        </p:spPr>
        <p:txBody>
          <a:bodyPr wrap="square" lIns="0" tIns="0" rIns="0" bIns="0" rtlCol="0" anchor="t"/>
          <a:lstStyle/>
          <a:p>
            <a:pPr marL="0" indent="0">
              <a:lnSpc>
                <a:spcPts val="2650"/>
              </a:lnSpc>
              <a:buNone/>
            </a:pPr>
            <a:r>
              <a:rPr lang="en-US" sz="1650" dirty="0">
                <a:solidFill>
                  <a:srgbClr val="49495A"/>
                </a:solidFill>
                <a:latin typeface="Open Sans" pitchFamily="34" charset="0"/>
                <a:ea typeface="Open Sans" pitchFamily="34" charset="-122"/>
                <a:cs typeface="Open Sans" pitchFamily="34" charset="-120"/>
              </a:rPr>
              <a:t>The </a:t>
            </a:r>
            <a:r>
              <a:rPr lang="en-US" sz="1650" u="sng" dirty="0">
                <a:solidFill>
                  <a:srgbClr val="403CCF"/>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xmlns="" val="tx"/>
                    </a:ext>
                  </a:extLst>
                </a:hlinkClick>
              </a:rPr>
              <a:t>image generations</a:t>
            </a:r>
            <a:r>
              <a:rPr lang="en-US" sz="1650" dirty="0">
                <a:solidFill>
                  <a:srgbClr val="49495A"/>
                </a:solidFill>
                <a:latin typeface="Open Sans" pitchFamily="34" charset="0"/>
                <a:ea typeface="Open Sans" pitchFamily="34" charset="-122"/>
                <a:cs typeface="Open Sans" pitchFamily="34" charset="-120"/>
              </a:rPr>
              <a:t> endpoint allows you to create an original image with a text prompt. Each image can be returned either as a URL or Base64 data, using the </a:t>
            </a:r>
            <a:r>
              <a:rPr lang="en-US" sz="1650" u="sng" dirty="0">
                <a:solidFill>
                  <a:srgbClr val="403CCF"/>
                </a:solidFill>
                <a:latin typeface="Open Sans" pitchFamily="34" charset="0"/>
                <a:ea typeface="Open Sans" pitchFamily="34" charset="-122"/>
                <a:cs typeface="Open Sans" pitchFamily="34" charset="-120"/>
                <a:hlinkClick r:id="rId5">
                  <a:extLst>
                    <a:ext uri="{A12FA001-AC4F-418D-AE19-62706E023703}">
                      <ahyp:hlinkClr xmlns:ahyp="http://schemas.microsoft.com/office/drawing/2018/hyperlinkcolor" xmlns="" val="tx"/>
                    </a:ext>
                  </a:extLst>
                </a:hlinkClick>
              </a:rPr>
              <a:t>response_format</a:t>
            </a:r>
            <a:r>
              <a:rPr lang="en-US" sz="1650" dirty="0">
                <a:solidFill>
                  <a:srgbClr val="49495A"/>
                </a:solidFill>
                <a:latin typeface="Open Sans" pitchFamily="34" charset="0"/>
                <a:ea typeface="Open Sans" pitchFamily="34" charset="-122"/>
                <a:cs typeface="Open Sans" pitchFamily="34" charset="-120"/>
              </a:rPr>
              <a:t> parameter. The default output is URL, and each URL expires after an hour.</a:t>
            </a:r>
            <a:endParaRPr lang="en-US" sz="16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489228" y="384453"/>
            <a:ext cx="3495080" cy="436959"/>
          </a:xfrm>
          <a:prstGeom prst="rect">
            <a:avLst/>
          </a:prstGeom>
          <a:noFill/>
          <a:ln/>
        </p:spPr>
        <p:txBody>
          <a:bodyPr wrap="none" lIns="0" tIns="0" rIns="0" bIns="0" rtlCol="0" anchor="t"/>
          <a:lstStyle/>
          <a:p>
            <a:pPr marL="0" indent="0">
              <a:lnSpc>
                <a:spcPts val="3400"/>
              </a:lnSpc>
              <a:buNone/>
            </a:pPr>
            <a:r>
              <a:rPr lang="en-US" sz="2750" dirty="0">
                <a:solidFill>
                  <a:srgbClr val="403CCF"/>
                </a:solidFill>
                <a:latin typeface="Libre Baskerville" pitchFamily="34" charset="0"/>
                <a:ea typeface="Libre Baskerville" pitchFamily="34" charset="-122"/>
                <a:cs typeface="Libre Baskerville" pitchFamily="34" charset="-120"/>
              </a:rPr>
              <a:t>Expamples:</a:t>
            </a:r>
            <a:endParaRPr lang="en-US" sz="2750" dirty="0"/>
          </a:p>
        </p:txBody>
      </p:sp>
      <p:sp>
        <p:nvSpPr>
          <p:cNvPr id="3" name="Shape 1"/>
          <p:cNvSpPr/>
          <p:nvPr/>
        </p:nvSpPr>
        <p:spPr>
          <a:xfrm>
            <a:off x="489228" y="1100971"/>
            <a:ext cx="13651944" cy="2669143"/>
          </a:xfrm>
          <a:prstGeom prst="roundRect">
            <a:avLst>
              <a:gd name="adj" fmla="val 786"/>
            </a:avLst>
          </a:prstGeom>
          <a:solidFill>
            <a:srgbClr val="D7D6F5"/>
          </a:solidFill>
          <a:ln/>
        </p:spPr>
      </p:sp>
      <p:sp>
        <p:nvSpPr>
          <p:cNvPr id="4" name="Shape 2"/>
          <p:cNvSpPr/>
          <p:nvPr/>
        </p:nvSpPr>
        <p:spPr>
          <a:xfrm>
            <a:off x="482322" y="1100971"/>
            <a:ext cx="13665756" cy="2669143"/>
          </a:xfrm>
          <a:prstGeom prst="roundRect">
            <a:avLst>
              <a:gd name="adj" fmla="val 786"/>
            </a:avLst>
          </a:prstGeom>
          <a:solidFill>
            <a:srgbClr val="D7D6F5"/>
          </a:solidFill>
          <a:ln/>
        </p:spPr>
      </p:sp>
      <p:sp>
        <p:nvSpPr>
          <p:cNvPr id="5" name="Text 3"/>
          <p:cNvSpPr/>
          <p:nvPr/>
        </p:nvSpPr>
        <p:spPr>
          <a:xfrm>
            <a:off x="622102" y="1205746"/>
            <a:ext cx="13386197" cy="2459593"/>
          </a:xfrm>
          <a:prstGeom prst="rect">
            <a:avLst/>
          </a:prstGeom>
          <a:noFill/>
          <a:ln/>
        </p:spPr>
        <p:txBody>
          <a:bodyPr wrap="square" lIns="0" tIns="0" rIns="0" bIns="0" rtlCol="0" anchor="t"/>
          <a:lstStyle/>
          <a:p>
            <a:pPr marL="0" indent="0">
              <a:lnSpc>
                <a:spcPts val="1750"/>
              </a:lnSpc>
              <a:buNone/>
            </a:pPr>
            <a:r>
              <a:rPr lang="en-US" sz="1100" dirty="0">
                <a:solidFill>
                  <a:srgbClr val="49495A"/>
                </a:solidFill>
                <a:highlight>
                  <a:srgbClr val="D7D6F5"/>
                </a:highlight>
                <a:latin typeface="Consolas" pitchFamily="34" charset="0"/>
                <a:ea typeface="Consolas" pitchFamily="34" charset="-122"/>
                <a:cs typeface="Consolas" pitchFamily="34" charset="-120"/>
              </a:rPr>
              <a:t>from openai import OpenAI</a:t>
            </a:r>
            <a:endParaRPr lang="en-US" sz="1100" dirty="0"/>
          </a:p>
          <a:p>
            <a:pPr marL="0" indent="0">
              <a:lnSpc>
                <a:spcPts val="1750"/>
              </a:lnSpc>
              <a:buNone/>
            </a:pPr>
            <a:r>
              <a:rPr lang="en-US" sz="1100" dirty="0">
                <a:solidFill>
                  <a:srgbClr val="49495A"/>
                </a:solidFill>
                <a:highlight>
                  <a:srgbClr val="D7D6F5"/>
                </a:highlight>
                <a:latin typeface="Consolas" pitchFamily="34" charset="0"/>
                <a:ea typeface="Consolas" pitchFamily="34" charset="-122"/>
                <a:cs typeface="Consolas" pitchFamily="34" charset="-120"/>
              </a:rPr>
              <a:t>client = OpenAI(api_key=client)</a:t>
            </a:r>
            <a:endParaRPr lang="en-US" sz="1100" dirty="0"/>
          </a:p>
          <a:p>
            <a:pPr marL="0" indent="0">
              <a:lnSpc>
                <a:spcPts val="1750"/>
              </a:lnSpc>
              <a:buNone/>
            </a:pPr>
            <a:endParaRPr lang="en-US" sz="1100" dirty="0"/>
          </a:p>
          <a:p>
            <a:pPr marL="0" indent="0">
              <a:lnSpc>
                <a:spcPts val="1750"/>
              </a:lnSpc>
              <a:buNone/>
            </a:pPr>
            <a:r>
              <a:rPr lang="en-US" sz="1100" dirty="0">
                <a:solidFill>
                  <a:srgbClr val="49495A"/>
                </a:solidFill>
                <a:highlight>
                  <a:srgbClr val="D7D6F5"/>
                </a:highlight>
                <a:latin typeface="Consolas" pitchFamily="34" charset="0"/>
                <a:ea typeface="Consolas" pitchFamily="34" charset="-122"/>
                <a:cs typeface="Consolas" pitchFamily="34" charset="-120"/>
              </a:rPr>
              <a:t>response = client.images.create_variation(</a:t>
            </a:r>
            <a:endParaRPr lang="en-US" sz="1100" dirty="0"/>
          </a:p>
          <a:p>
            <a:pPr marL="0" indent="0">
              <a:lnSpc>
                <a:spcPts val="1750"/>
              </a:lnSpc>
              <a:buNone/>
            </a:pPr>
            <a:r>
              <a:rPr lang="en-US" sz="1100" dirty="0">
                <a:solidFill>
                  <a:srgbClr val="49495A"/>
                </a:solidFill>
                <a:highlight>
                  <a:srgbClr val="D7D6F5"/>
                </a:highlight>
                <a:latin typeface="Consolas" pitchFamily="34" charset="0"/>
                <a:ea typeface="Consolas" pitchFamily="34" charset="-122"/>
                <a:cs typeface="Consolas" pitchFamily="34" charset="-120"/>
              </a:rPr>
              <a:t>    model="dall-e-2",</a:t>
            </a:r>
            <a:endParaRPr lang="en-US" sz="1100" dirty="0"/>
          </a:p>
          <a:p>
            <a:pPr marL="0" indent="0">
              <a:lnSpc>
                <a:spcPts val="1750"/>
              </a:lnSpc>
              <a:buNone/>
            </a:pPr>
            <a:r>
              <a:rPr lang="en-US" sz="1100" dirty="0">
                <a:solidFill>
                  <a:srgbClr val="49495A"/>
                </a:solidFill>
                <a:highlight>
                  <a:srgbClr val="D7D6F5"/>
                </a:highlight>
                <a:latin typeface="Consolas" pitchFamily="34" charset="0"/>
                <a:ea typeface="Consolas" pitchFamily="34" charset="-122"/>
                <a:cs typeface="Consolas" pitchFamily="34" charset="-120"/>
              </a:rPr>
              <a:t>    image=open("corgi_and_cat_paw.png", "rb"),</a:t>
            </a:r>
            <a:endParaRPr lang="en-US" sz="1100" dirty="0"/>
          </a:p>
          <a:p>
            <a:pPr marL="0" indent="0">
              <a:lnSpc>
                <a:spcPts val="1750"/>
              </a:lnSpc>
              <a:buNone/>
            </a:pPr>
            <a:r>
              <a:rPr lang="en-US" sz="1100" dirty="0">
                <a:solidFill>
                  <a:srgbClr val="49495A"/>
                </a:solidFill>
                <a:highlight>
                  <a:srgbClr val="D7D6F5"/>
                </a:highlight>
                <a:latin typeface="Consolas" pitchFamily="34" charset="0"/>
                <a:ea typeface="Consolas" pitchFamily="34" charset="-122"/>
                <a:cs typeface="Consolas" pitchFamily="34" charset="-120"/>
              </a:rPr>
              <a:t>    n=1,</a:t>
            </a:r>
            <a:endParaRPr lang="en-US" sz="1100" dirty="0"/>
          </a:p>
          <a:p>
            <a:pPr marL="0" indent="0">
              <a:lnSpc>
                <a:spcPts val="1750"/>
              </a:lnSpc>
              <a:buNone/>
            </a:pPr>
            <a:r>
              <a:rPr lang="en-US" sz="1100" dirty="0">
                <a:solidFill>
                  <a:srgbClr val="49495A"/>
                </a:solidFill>
                <a:highlight>
                  <a:srgbClr val="D7D6F5"/>
                </a:highlight>
                <a:latin typeface="Consolas" pitchFamily="34" charset="0"/>
                <a:ea typeface="Consolas" pitchFamily="34" charset="-122"/>
                <a:cs typeface="Consolas" pitchFamily="34" charset="-120"/>
              </a:rPr>
              <a:t>    size="1024x1024"</a:t>
            </a:r>
            <a:endParaRPr lang="en-US" sz="1100" dirty="0"/>
          </a:p>
          <a:p>
            <a:pPr marL="0" indent="0">
              <a:lnSpc>
                <a:spcPts val="1750"/>
              </a:lnSpc>
              <a:buNone/>
            </a:pPr>
            <a:r>
              <a:rPr lang="en-US" sz="1100" dirty="0">
                <a:solidFill>
                  <a:srgbClr val="49495A"/>
                </a:solidFill>
                <a:highlight>
                  <a:srgbClr val="D7D6F5"/>
                </a:highlight>
                <a:latin typeface="Consolas" pitchFamily="34" charset="0"/>
                <a:ea typeface="Consolas" pitchFamily="34" charset="-122"/>
                <a:cs typeface="Consolas" pitchFamily="34" charset="-120"/>
              </a:rPr>
              <a:t>)</a:t>
            </a:r>
            <a:endParaRPr lang="en-US" sz="1100" dirty="0"/>
          </a:p>
          <a:p>
            <a:pPr marL="0" indent="0">
              <a:lnSpc>
                <a:spcPts val="1750"/>
              </a:lnSpc>
              <a:buNone/>
            </a:pPr>
            <a:endParaRPr lang="en-US" sz="1100" dirty="0"/>
          </a:p>
          <a:p>
            <a:pPr marL="0" indent="0">
              <a:lnSpc>
                <a:spcPts val="1750"/>
              </a:lnSpc>
              <a:buNone/>
            </a:pPr>
            <a:r>
              <a:rPr lang="en-US" sz="1100" dirty="0">
                <a:solidFill>
                  <a:srgbClr val="49495A"/>
                </a:solidFill>
                <a:highlight>
                  <a:srgbClr val="D7D6F5"/>
                </a:highlight>
                <a:latin typeface="Consolas" pitchFamily="34" charset="0"/>
                <a:ea typeface="Consolas" pitchFamily="34" charset="-122"/>
                <a:cs typeface="Consolas" pitchFamily="34" charset="-120"/>
              </a:rPr>
              <a:t>print(response.data[0].url)</a:t>
            </a:r>
            <a:endParaRPr lang="en-US" sz="1100" dirty="0"/>
          </a:p>
        </p:txBody>
      </p:sp>
      <p:sp>
        <p:nvSpPr>
          <p:cNvPr id="6" name="Shape 4"/>
          <p:cNvSpPr/>
          <p:nvPr/>
        </p:nvSpPr>
        <p:spPr>
          <a:xfrm>
            <a:off x="489228" y="3927396"/>
            <a:ext cx="13651944" cy="3925610"/>
          </a:xfrm>
          <a:prstGeom prst="roundRect">
            <a:avLst>
              <a:gd name="adj" fmla="val 534"/>
            </a:avLst>
          </a:prstGeom>
          <a:noFill/>
          <a:ln w="7620">
            <a:solidFill>
              <a:srgbClr val="000000">
                <a:alpha val="8000"/>
              </a:srgbClr>
            </a:solidFill>
            <a:prstDash val="solid"/>
          </a:ln>
        </p:spPr>
      </p:sp>
      <p:sp>
        <p:nvSpPr>
          <p:cNvPr id="7" name="Shape 5"/>
          <p:cNvSpPr/>
          <p:nvPr/>
        </p:nvSpPr>
        <p:spPr>
          <a:xfrm>
            <a:off x="496848" y="3935016"/>
            <a:ext cx="13636704" cy="406479"/>
          </a:xfrm>
          <a:prstGeom prst="rect">
            <a:avLst/>
          </a:prstGeom>
          <a:solidFill>
            <a:srgbClr val="FFFFFF">
              <a:alpha val="4000"/>
            </a:srgbClr>
          </a:solidFill>
          <a:ln/>
        </p:spPr>
      </p:sp>
      <p:sp>
        <p:nvSpPr>
          <p:cNvPr id="8" name="Text 6"/>
          <p:cNvSpPr/>
          <p:nvPr/>
        </p:nvSpPr>
        <p:spPr>
          <a:xfrm>
            <a:off x="636627" y="4026456"/>
            <a:ext cx="6534983" cy="223599"/>
          </a:xfrm>
          <a:prstGeom prst="rect">
            <a:avLst/>
          </a:prstGeom>
          <a:noFill/>
          <a:ln/>
        </p:spPr>
        <p:txBody>
          <a:bodyPr wrap="none" lIns="0" tIns="0" rIns="0" bIns="0" rtlCol="0" anchor="t"/>
          <a:lstStyle/>
          <a:p>
            <a:pPr marL="0" indent="0">
              <a:lnSpc>
                <a:spcPts val="1750"/>
              </a:lnSpc>
              <a:buNone/>
            </a:pPr>
            <a:r>
              <a:rPr lang="en-US" sz="1100" dirty="0">
                <a:solidFill>
                  <a:srgbClr val="49495A"/>
                </a:solidFill>
                <a:latin typeface="Open Sans" pitchFamily="34" charset="0"/>
                <a:ea typeface="Open Sans" pitchFamily="34" charset="-122"/>
                <a:cs typeface="Open Sans" pitchFamily="34" charset="-120"/>
              </a:rPr>
              <a:t>Image</a:t>
            </a:r>
            <a:endParaRPr lang="en-US" sz="1100" dirty="0"/>
          </a:p>
        </p:txBody>
      </p:sp>
      <p:sp>
        <p:nvSpPr>
          <p:cNvPr id="9" name="Text 7"/>
          <p:cNvSpPr/>
          <p:nvPr/>
        </p:nvSpPr>
        <p:spPr>
          <a:xfrm>
            <a:off x="7458789" y="4026456"/>
            <a:ext cx="6534983" cy="223599"/>
          </a:xfrm>
          <a:prstGeom prst="rect">
            <a:avLst/>
          </a:prstGeom>
          <a:noFill/>
          <a:ln/>
        </p:spPr>
        <p:txBody>
          <a:bodyPr wrap="none" lIns="0" tIns="0" rIns="0" bIns="0" rtlCol="0" anchor="t"/>
          <a:lstStyle/>
          <a:p>
            <a:pPr marL="0" indent="0">
              <a:lnSpc>
                <a:spcPts val="1750"/>
              </a:lnSpc>
              <a:buNone/>
            </a:pPr>
            <a:r>
              <a:rPr lang="en-US" sz="1100" dirty="0">
                <a:solidFill>
                  <a:srgbClr val="49495A"/>
                </a:solidFill>
                <a:latin typeface="Open Sans" pitchFamily="34" charset="0"/>
                <a:ea typeface="Open Sans" pitchFamily="34" charset="-122"/>
                <a:cs typeface="Open Sans" pitchFamily="34" charset="-120"/>
              </a:rPr>
              <a:t>Output</a:t>
            </a:r>
            <a:endParaRPr lang="en-US" sz="1100" dirty="0"/>
          </a:p>
        </p:txBody>
      </p:sp>
      <p:sp>
        <p:nvSpPr>
          <p:cNvPr id="10" name="Shape 8"/>
          <p:cNvSpPr/>
          <p:nvPr/>
        </p:nvSpPr>
        <p:spPr>
          <a:xfrm>
            <a:off x="496848" y="4341495"/>
            <a:ext cx="13636704" cy="3503890"/>
          </a:xfrm>
          <a:prstGeom prst="rect">
            <a:avLst/>
          </a:prstGeom>
          <a:solidFill>
            <a:srgbClr val="000000">
              <a:alpha val="4000"/>
            </a:srgbClr>
          </a:solidFill>
          <a:ln/>
        </p:spPr>
      </p:sp>
      <p:pic>
        <p:nvPicPr>
          <p:cNvPr id="11" name="Image 0" descr="preencoded.png"/>
          <p:cNvPicPr>
            <a:picLocks noChangeAspect="1"/>
          </p:cNvPicPr>
          <p:nvPr/>
        </p:nvPicPr>
        <p:blipFill>
          <a:blip r:embed="rId3"/>
          <a:stretch>
            <a:fillRect/>
          </a:stretch>
        </p:blipFill>
        <p:spPr>
          <a:xfrm>
            <a:off x="636627" y="4432935"/>
            <a:ext cx="3013591" cy="3013591"/>
          </a:xfrm>
          <a:prstGeom prst="rect">
            <a:avLst/>
          </a:prstGeom>
        </p:spPr>
      </p:pic>
      <p:sp>
        <p:nvSpPr>
          <p:cNvPr id="12" name="Text 9"/>
          <p:cNvSpPr/>
          <p:nvPr/>
        </p:nvSpPr>
        <p:spPr>
          <a:xfrm>
            <a:off x="636627" y="7530346"/>
            <a:ext cx="6534983" cy="223599"/>
          </a:xfrm>
          <a:prstGeom prst="rect">
            <a:avLst/>
          </a:prstGeom>
          <a:noFill/>
          <a:ln/>
        </p:spPr>
        <p:txBody>
          <a:bodyPr wrap="none" lIns="0" tIns="0" rIns="0" bIns="0" rtlCol="0" anchor="t"/>
          <a:lstStyle/>
          <a:p>
            <a:pPr marL="0" indent="0">
              <a:lnSpc>
                <a:spcPts val="1750"/>
              </a:lnSpc>
              <a:buNone/>
            </a:pPr>
            <a:endParaRPr lang="en-US" sz="1100" dirty="0"/>
          </a:p>
        </p:txBody>
      </p:sp>
      <p:pic>
        <p:nvPicPr>
          <p:cNvPr id="13" name="Image 1" descr="preencoded.png"/>
          <p:cNvPicPr>
            <a:picLocks noChangeAspect="1"/>
          </p:cNvPicPr>
          <p:nvPr/>
        </p:nvPicPr>
        <p:blipFill>
          <a:blip r:embed="rId4"/>
          <a:stretch>
            <a:fillRect/>
          </a:stretch>
        </p:blipFill>
        <p:spPr>
          <a:xfrm>
            <a:off x="7458789" y="4432935"/>
            <a:ext cx="3013591" cy="3013591"/>
          </a:xfrm>
          <a:prstGeom prst="rect">
            <a:avLst/>
          </a:prstGeom>
        </p:spPr>
      </p:pic>
      <p:sp>
        <p:nvSpPr>
          <p:cNvPr id="14" name="Text 10"/>
          <p:cNvSpPr/>
          <p:nvPr/>
        </p:nvSpPr>
        <p:spPr>
          <a:xfrm>
            <a:off x="7458789" y="7530346"/>
            <a:ext cx="6534983" cy="223599"/>
          </a:xfrm>
          <a:prstGeom prst="rect">
            <a:avLst/>
          </a:prstGeom>
          <a:noFill/>
          <a:ln/>
        </p:spPr>
        <p:txBody>
          <a:bodyPr wrap="none" lIns="0" tIns="0" rIns="0" bIns="0" rtlCol="0" anchor="t"/>
          <a:lstStyle/>
          <a:p>
            <a:pPr marL="0" indent="0">
              <a:lnSpc>
                <a:spcPts val="1750"/>
              </a:lnSpc>
              <a:buNone/>
            </a:pPr>
            <a:endParaRPr lang="en-US" sz="11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421362" y="381595"/>
            <a:ext cx="2642473" cy="300990"/>
          </a:xfrm>
          <a:prstGeom prst="rect">
            <a:avLst/>
          </a:prstGeom>
          <a:noFill/>
          <a:ln/>
        </p:spPr>
        <p:txBody>
          <a:bodyPr wrap="none" lIns="0" tIns="0" rIns="0" bIns="0" rtlCol="0" anchor="t"/>
          <a:lstStyle/>
          <a:p>
            <a:pPr marL="0" indent="0">
              <a:lnSpc>
                <a:spcPts val="2350"/>
              </a:lnSpc>
              <a:buNone/>
            </a:pPr>
            <a:r>
              <a:rPr lang="en-US" sz="1850" dirty="0">
                <a:solidFill>
                  <a:srgbClr val="403CCF"/>
                </a:solidFill>
                <a:latin typeface="Libre Baskerville" pitchFamily="34" charset="0"/>
                <a:ea typeface="Libre Baskerville" pitchFamily="34" charset="-122"/>
                <a:cs typeface="Libre Baskerville" pitchFamily="34" charset="-120"/>
              </a:rPr>
              <a:t>Edits (DALL·E 2 only)</a:t>
            </a:r>
            <a:endParaRPr lang="en-US" sz="1850" dirty="0"/>
          </a:p>
        </p:txBody>
      </p:sp>
      <p:sp>
        <p:nvSpPr>
          <p:cNvPr id="3" name="Text 1"/>
          <p:cNvSpPr/>
          <p:nvPr/>
        </p:nvSpPr>
        <p:spPr>
          <a:xfrm>
            <a:off x="421362" y="923330"/>
            <a:ext cx="13787676" cy="192524"/>
          </a:xfrm>
          <a:prstGeom prst="rect">
            <a:avLst/>
          </a:prstGeom>
          <a:noFill/>
          <a:ln/>
        </p:spPr>
        <p:txBody>
          <a:bodyPr wrap="none" lIns="0" tIns="0" rIns="0" bIns="0" rtlCol="0" anchor="t"/>
          <a:lstStyle/>
          <a:p>
            <a:pPr marL="0" indent="0">
              <a:lnSpc>
                <a:spcPts val="1500"/>
              </a:lnSpc>
              <a:buNone/>
            </a:pPr>
            <a:r>
              <a:rPr lang="en-US" sz="900" dirty="0">
                <a:solidFill>
                  <a:srgbClr val="49495A"/>
                </a:solidFill>
                <a:latin typeface="Open Sans" pitchFamily="34" charset="0"/>
                <a:ea typeface="Open Sans" pitchFamily="34" charset="-122"/>
                <a:cs typeface="Open Sans" pitchFamily="34" charset="-120"/>
              </a:rPr>
              <a:t>The </a:t>
            </a:r>
            <a:r>
              <a:rPr lang="en-US" sz="900" u="sng" dirty="0">
                <a:solidFill>
                  <a:srgbClr val="403CCF"/>
                </a:solidFill>
                <a:latin typeface="Open Sans" pitchFamily="34" charset="0"/>
                <a:ea typeface="Open Sans" pitchFamily="34" charset="-122"/>
                <a:cs typeface="Open Sans" pitchFamily="34" charset="-120"/>
                <a:hlinkClick r:id="rId3">
                  <a:extLst>
                    <a:ext uri="{A12FA001-AC4F-418D-AE19-62706E023703}">
                      <ahyp:hlinkClr xmlns:ahyp="http://schemas.microsoft.com/office/drawing/2018/hyperlinkcolor" xmlns="" val="tx"/>
                    </a:ext>
                  </a:extLst>
                </a:hlinkClick>
              </a:rPr>
              <a:t>image edits</a:t>
            </a:r>
            <a:r>
              <a:rPr lang="en-US" sz="900" dirty="0">
                <a:solidFill>
                  <a:srgbClr val="49495A"/>
                </a:solidFill>
                <a:latin typeface="Open Sans" pitchFamily="34" charset="0"/>
                <a:ea typeface="Open Sans" pitchFamily="34" charset="-122"/>
                <a:cs typeface="Open Sans" pitchFamily="34" charset="-120"/>
              </a:rPr>
              <a:t> endpoint lets you edit or extend an image by uploading an image and mask indicating which areas should be replaced. This process is also known as </a:t>
            </a:r>
            <a:r>
              <a:rPr lang="en-US" sz="900" b="1" dirty="0">
                <a:solidFill>
                  <a:srgbClr val="49495A"/>
                </a:solidFill>
                <a:latin typeface="Open Sans" pitchFamily="34" charset="0"/>
                <a:ea typeface="Open Sans" pitchFamily="34" charset="-122"/>
                <a:cs typeface="Open Sans" pitchFamily="34" charset="-120"/>
              </a:rPr>
              <a:t>inpainting</a:t>
            </a:r>
            <a:r>
              <a:rPr lang="en-US" sz="900" dirty="0">
                <a:solidFill>
                  <a:srgbClr val="49495A"/>
                </a:solidFill>
                <a:latin typeface="Open Sans" pitchFamily="34" charset="0"/>
                <a:ea typeface="Open Sans" pitchFamily="34" charset="-122"/>
                <a:cs typeface="Open Sans" pitchFamily="34" charset="-120"/>
              </a:rPr>
              <a:t>.</a:t>
            </a:r>
            <a:endParaRPr lang="en-US" sz="900" dirty="0"/>
          </a:p>
        </p:txBody>
      </p:sp>
      <p:sp>
        <p:nvSpPr>
          <p:cNvPr id="4" name="Text 2"/>
          <p:cNvSpPr/>
          <p:nvPr/>
        </p:nvSpPr>
        <p:spPr>
          <a:xfrm>
            <a:off x="421362" y="1251228"/>
            <a:ext cx="13787676" cy="192524"/>
          </a:xfrm>
          <a:prstGeom prst="rect">
            <a:avLst/>
          </a:prstGeom>
          <a:noFill/>
          <a:ln/>
        </p:spPr>
        <p:txBody>
          <a:bodyPr wrap="none" lIns="0" tIns="0" rIns="0" bIns="0" rtlCol="0" anchor="t"/>
          <a:lstStyle/>
          <a:p>
            <a:pPr marL="0" indent="0">
              <a:lnSpc>
                <a:spcPts val="1500"/>
              </a:lnSpc>
              <a:buNone/>
            </a:pPr>
            <a:r>
              <a:rPr lang="en-US" sz="900" dirty="0">
                <a:solidFill>
                  <a:srgbClr val="49495A"/>
                </a:solidFill>
                <a:latin typeface="Open Sans" pitchFamily="34" charset="0"/>
                <a:ea typeface="Open Sans" pitchFamily="34" charset="-122"/>
                <a:cs typeface="Open Sans" pitchFamily="34" charset="-120"/>
              </a:rPr>
              <a:t>The transparent areas of the mask indicate where the image should be edited, and the prompt should describe the full new image, </a:t>
            </a:r>
            <a:r>
              <a:rPr lang="en-US" sz="900" b="1" dirty="0">
                <a:solidFill>
                  <a:srgbClr val="49495A"/>
                </a:solidFill>
                <a:latin typeface="Open Sans" pitchFamily="34" charset="0"/>
                <a:ea typeface="Open Sans" pitchFamily="34" charset="-122"/>
                <a:cs typeface="Open Sans" pitchFamily="34" charset="-120"/>
              </a:rPr>
              <a:t>not just the erased area</a:t>
            </a:r>
            <a:r>
              <a:rPr lang="en-US" sz="900" dirty="0">
                <a:solidFill>
                  <a:srgbClr val="49495A"/>
                </a:solidFill>
                <a:latin typeface="Open Sans" pitchFamily="34" charset="0"/>
                <a:ea typeface="Open Sans" pitchFamily="34" charset="-122"/>
                <a:cs typeface="Open Sans" pitchFamily="34" charset="-120"/>
              </a:rPr>
              <a:t>. This endpoint enables experiences like DALL·E image editing in ChatGPT Plus.</a:t>
            </a:r>
            <a:endParaRPr lang="en-US" sz="900" dirty="0"/>
          </a:p>
        </p:txBody>
      </p:sp>
      <p:sp>
        <p:nvSpPr>
          <p:cNvPr id="5" name="Shape 3"/>
          <p:cNvSpPr/>
          <p:nvPr/>
        </p:nvSpPr>
        <p:spPr>
          <a:xfrm>
            <a:off x="421362" y="1579126"/>
            <a:ext cx="13787676" cy="2683312"/>
          </a:xfrm>
          <a:prstGeom prst="roundRect">
            <a:avLst>
              <a:gd name="adj" fmla="val 673"/>
            </a:avLst>
          </a:prstGeom>
          <a:solidFill>
            <a:srgbClr val="D7D6F5"/>
          </a:solidFill>
          <a:ln/>
        </p:spPr>
      </p:sp>
      <p:sp>
        <p:nvSpPr>
          <p:cNvPr id="6" name="Shape 4"/>
          <p:cNvSpPr/>
          <p:nvPr/>
        </p:nvSpPr>
        <p:spPr>
          <a:xfrm>
            <a:off x="415409" y="1579126"/>
            <a:ext cx="13799582" cy="2683312"/>
          </a:xfrm>
          <a:prstGeom prst="roundRect">
            <a:avLst>
              <a:gd name="adj" fmla="val 673"/>
            </a:avLst>
          </a:prstGeom>
          <a:solidFill>
            <a:srgbClr val="D7D6F5"/>
          </a:solidFill>
          <a:ln/>
        </p:spPr>
      </p:sp>
      <p:sp>
        <p:nvSpPr>
          <p:cNvPr id="7" name="Text 5"/>
          <p:cNvSpPr/>
          <p:nvPr/>
        </p:nvSpPr>
        <p:spPr>
          <a:xfrm>
            <a:off x="535781" y="1669375"/>
            <a:ext cx="13558838" cy="2502813"/>
          </a:xfrm>
          <a:prstGeom prst="rect">
            <a:avLst/>
          </a:prstGeom>
          <a:noFill/>
          <a:ln/>
        </p:spPr>
        <p:txBody>
          <a:bodyPr wrap="square" lIns="0" tIns="0" rIns="0" bIns="0" rtlCol="0" anchor="t"/>
          <a:lstStyle/>
          <a:p>
            <a:pPr marL="0" indent="0">
              <a:lnSpc>
                <a:spcPts val="1500"/>
              </a:lnSpc>
              <a:buNone/>
            </a:pPr>
            <a:r>
              <a:rPr lang="en-US" sz="900" dirty="0">
                <a:solidFill>
                  <a:srgbClr val="49495A"/>
                </a:solidFill>
                <a:highlight>
                  <a:srgbClr val="D7D6F5"/>
                </a:highlight>
                <a:latin typeface="Consolas" pitchFamily="34" charset="0"/>
                <a:ea typeface="Consolas" pitchFamily="34" charset="-122"/>
                <a:cs typeface="Consolas" pitchFamily="34" charset="-120"/>
              </a:rPr>
              <a:t>from openai import OpenAI</a:t>
            </a:r>
            <a:endParaRPr lang="en-US" sz="900" dirty="0"/>
          </a:p>
          <a:p>
            <a:pPr marL="0" indent="0">
              <a:lnSpc>
                <a:spcPts val="1500"/>
              </a:lnSpc>
              <a:buNone/>
            </a:pPr>
            <a:r>
              <a:rPr lang="en-US" sz="900" dirty="0">
                <a:solidFill>
                  <a:srgbClr val="49495A"/>
                </a:solidFill>
                <a:highlight>
                  <a:srgbClr val="D7D6F5"/>
                </a:highlight>
                <a:latin typeface="Consolas" pitchFamily="34" charset="0"/>
                <a:ea typeface="Consolas" pitchFamily="34" charset="-122"/>
                <a:cs typeface="Consolas" pitchFamily="34" charset="-120"/>
              </a:rPr>
              <a:t>client = OpenAI()</a:t>
            </a:r>
            <a:endParaRPr lang="en-US" sz="900" dirty="0"/>
          </a:p>
          <a:p>
            <a:pPr marL="0" indent="0">
              <a:lnSpc>
                <a:spcPts val="1500"/>
              </a:lnSpc>
              <a:buNone/>
            </a:pPr>
            <a:endParaRPr lang="en-US" sz="900" dirty="0"/>
          </a:p>
          <a:p>
            <a:pPr marL="0" indent="0">
              <a:lnSpc>
                <a:spcPts val="1500"/>
              </a:lnSpc>
              <a:buNone/>
            </a:pPr>
            <a:r>
              <a:rPr lang="en-US" sz="900" dirty="0">
                <a:solidFill>
                  <a:srgbClr val="49495A"/>
                </a:solidFill>
                <a:highlight>
                  <a:srgbClr val="D7D6F5"/>
                </a:highlight>
                <a:latin typeface="Consolas" pitchFamily="34" charset="0"/>
                <a:ea typeface="Consolas" pitchFamily="34" charset="-122"/>
                <a:cs typeface="Consolas" pitchFamily="34" charset="-120"/>
              </a:rPr>
              <a:t>response = client.images.edit(</a:t>
            </a:r>
            <a:endParaRPr lang="en-US" sz="900" dirty="0"/>
          </a:p>
          <a:p>
            <a:pPr marL="0" indent="0">
              <a:lnSpc>
                <a:spcPts val="1500"/>
              </a:lnSpc>
              <a:buNone/>
            </a:pPr>
            <a:r>
              <a:rPr lang="en-US" sz="900" dirty="0">
                <a:solidFill>
                  <a:srgbClr val="49495A"/>
                </a:solidFill>
                <a:highlight>
                  <a:srgbClr val="D7D6F5"/>
                </a:highlight>
                <a:latin typeface="Consolas" pitchFamily="34" charset="0"/>
                <a:ea typeface="Consolas" pitchFamily="34" charset="-122"/>
                <a:cs typeface="Consolas" pitchFamily="34" charset="-120"/>
              </a:rPr>
              <a:t>    model="dall-e-2",</a:t>
            </a:r>
            <a:endParaRPr lang="en-US" sz="900" dirty="0"/>
          </a:p>
          <a:p>
            <a:pPr marL="0" indent="0">
              <a:lnSpc>
                <a:spcPts val="1500"/>
              </a:lnSpc>
              <a:buNone/>
            </a:pPr>
            <a:r>
              <a:rPr lang="en-US" sz="900" dirty="0">
                <a:solidFill>
                  <a:srgbClr val="49495A"/>
                </a:solidFill>
                <a:highlight>
                  <a:srgbClr val="D7D6F5"/>
                </a:highlight>
                <a:latin typeface="Consolas" pitchFamily="34" charset="0"/>
                <a:ea typeface="Consolas" pitchFamily="34" charset="-122"/>
                <a:cs typeface="Consolas" pitchFamily="34" charset="-120"/>
              </a:rPr>
              <a:t>    image=open("sunlit_lounge.png", "rb"),</a:t>
            </a:r>
            <a:endParaRPr lang="en-US" sz="900" dirty="0"/>
          </a:p>
          <a:p>
            <a:pPr marL="0" indent="0">
              <a:lnSpc>
                <a:spcPts val="1500"/>
              </a:lnSpc>
              <a:buNone/>
            </a:pPr>
            <a:r>
              <a:rPr lang="en-US" sz="900" dirty="0">
                <a:solidFill>
                  <a:srgbClr val="49495A"/>
                </a:solidFill>
                <a:highlight>
                  <a:srgbClr val="D7D6F5"/>
                </a:highlight>
                <a:latin typeface="Consolas" pitchFamily="34" charset="0"/>
                <a:ea typeface="Consolas" pitchFamily="34" charset="-122"/>
                <a:cs typeface="Consolas" pitchFamily="34" charset="-120"/>
              </a:rPr>
              <a:t>    mask=open("mask.png", "rb"),</a:t>
            </a:r>
            <a:endParaRPr lang="en-US" sz="900" dirty="0"/>
          </a:p>
          <a:p>
            <a:pPr marL="0" indent="0">
              <a:lnSpc>
                <a:spcPts val="1500"/>
              </a:lnSpc>
              <a:buNone/>
            </a:pPr>
            <a:r>
              <a:rPr lang="en-US" sz="900" dirty="0">
                <a:solidFill>
                  <a:srgbClr val="49495A"/>
                </a:solidFill>
                <a:highlight>
                  <a:srgbClr val="D7D6F5"/>
                </a:highlight>
                <a:latin typeface="Consolas" pitchFamily="34" charset="0"/>
                <a:ea typeface="Consolas" pitchFamily="34" charset="-122"/>
                <a:cs typeface="Consolas" pitchFamily="34" charset="-120"/>
              </a:rPr>
              <a:t>    prompt="A sunlit indoor lounge area with a pool containing a flamingo",</a:t>
            </a:r>
            <a:endParaRPr lang="en-US" sz="900" dirty="0"/>
          </a:p>
          <a:p>
            <a:pPr marL="0" indent="0">
              <a:lnSpc>
                <a:spcPts val="1500"/>
              </a:lnSpc>
              <a:buNone/>
            </a:pPr>
            <a:r>
              <a:rPr lang="en-US" sz="900" dirty="0">
                <a:solidFill>
                  <a:srgbClr val="49495A"/>
                </a:solidFill>
                <a:highlight>
                  <a:srgbClr val="D7D6F5"/>
                </a:highlight>
                <a:latin typeface="Consolas" pitchFamily="34" charset="0"/>
                <a:ea typeface="Consolas" pitchFamily="34" charset="-122"/>
                <a:cs typeface="Consolas" pitchFamily="34" charset="-120"/>
              </a:rPr>
              <a:t>    n=1,</a:t>
            </a:r>
            <a:endParaRPr lang="en-US" sz="900" dirty="0"/>
          </a:p>
          <a:p>
            <a:pPr marL="0" indent="0">
              <a:lnSpc>
                <a:spcPts val="1500"/>
              </a:lnSpc>
              <a:buNone/>
            </a:pPr>
            <a:r>
              <a:rPr lang="en-US" sz="900" dirty="0">
                <a:solidFill>
                  <a:srgbClr val="49495A"/>
                </a:solidFill>
                <a:highlight>
                  <a:srgbClr val="D7D6F5"/>
                </a:highlight>
                <a:latin typeface="Consolas" pitchFamily="34" charset="0"/>
                <a:ea typeface="Consolas" pitchFamily="34" charset="-122"/>
                <a:cs typeface="Consolas" pitchFamily="34" charset="-120"/>
              </a:rPr>
              <a:t>    size="1024x1024",</a:t>
            </a:r>
            <a:endParaRPr lang="en-US" sz="900" dirty="0"/>
          </a:p>
          <a:p>
            <a:pPr marL="0" indent="0">
              <a:lnSpc>
                <a:spcPts val="1500"/>
              </a:lnSpc>
              <a:buNone/>
            </a:pPr>
            <a:r>
              <a:rPr lang="en-US" sz="900" dirty="0">
                <a:solidFill>
                  <a:srgbClr val="49495A"/>
                </a:solidFill>
                <a:highlight>
                  <a:srgbClr val="D7D6F5"/>
                </a:highlight>
                <a:latin typeface="Consolas" pitchFamily="34" charset="0"/>
                <a:ea typeface="Consolas" pitchFamily="34" charset="-122"/>
                <a:cs typeface="Consolas" pitchFamily="34" charset="-120"/>
              </a:rPr>
              <a:t>)</a:t>
            </a:r>
            <a:endParaRPr lang="en-US" sz="900" dirty="0"/>
          </a:p>
          <a:p>
            <a:pPr marL="0" indent="0">
              <a:lnSpc>
                <a:spcPts val="1500"/>
              </a:lnSpc>
              <a:buNone/>
            </a:pPr>
            <a:endParaRPr lang="en-US" sz="900" dirty="0"/>
          </a:p>
          <a:p>
            <a:pPr marL="0" indent="0">
              <a:lnSpc>
                <a:spcPts val="1500"/>
              </a:lnSpc>
              <a:buNone/>
            </a:pPr>
            <a:r>
              <a:rPr lang="en-US" sz="900" dirty="0">
                <a:solidFill>
                  <a:srgbClr val="49495A"/>
                </a:solidFill>
                <a:highlight>
                  <a:srgbClr val="D7D6F5"/>
                </a:highlight>
                <a:latin typeface="Consolas" pitchFamily="34" charset="0"/>
                <a:ea typeface="Consolas" pitchFamily="34" charset="-122"/>
                <a:cs typeface="Consolas" pitchFamily="34" charset="-120"/>
              </a:rPr>
              <a:t>print(response.data[0].url)</a:t>
            </a:r>
            <a:endParaRPr lang="en-US" sz="900" dirty="0"/>
          </a:p>
        </p:txBody>
      </p:sp>
      <p:sp>
        <p:nvSpPr>
          <p:cNvPr id="8" name="Shape 6"/>
          <p:cNvSpPr/>
          <p:nvPr/>
        </p:nvSpPr>
        <p:spPr>
          <a:xfrm>
            <a:off x="421362" y="4397812"/>
            <a:ext cx="13787676" cy="3450074"/>
          </a:xfrm>
          <a:prstGeom prst="roundRect">
            <a:avLst>
              <a:gd name="adj" fmla="val 523"/>
            </a:avLst>
          </a:prstGeom>
          <a:noFill/>
          <a:ln w="7620">
            <a:solidFill>
              <a:srgbClr val="000000">
                <a:alpha val="8000"/>
              </a:srgbClr>
            </a:solidFill>
            <a:prstDash val="solid"/>
          </a:ln>
        </p:spPr>
      </p:sp>
      <p:sp>
        <p:nvSpPr>
          <p:cNvPr id="9" name="Shape 7"/>
          <p:cNvSpPr/>
          <p:nvPr/>
        </p:nvSpPr>
        <p:spPr>
          <a:xfrm>
            <a:off x="428982" y="4405432"/>
            <a:ext cx="13771007" cy="352068"/>
          </a:xfrm>
          <a:prstGeom prst="rect">
            <a:avLst/>
          </a:prstGeom>
          <a:solidFill>
            <a:srgbClr val="FFFFFF">
              <a:alpha val="4000"/>
            </a:srgbClr>
          </a:solidFill>
          <a:ln/>
        </p:spPr>
      </p:sp>
      <p:sp>
        <p:nvSpPr>
          <p:cNvPr id="10" name="Text 8"/>
          <p:cNvSpPr/>
          <p:nvPr/>
        </p:nvSpPr>
        <p:spPr>
          <a:xfrm>
            <a:off x="550783" y="4485203"/>
            <a:ext cx="4345305" cy="192524"/>
          </a:xfrm>
          <a:prstGeom prst="rect">
            <a:avLst/>
          </a:prstGeom>
          <a:noFill/>
          <a:ln/>
        </p:spPr>
        <p:txBody>
          <a:bodyPr wrap="none" lIns="0" tIns="0" rIns="0" bIns="0" rtlCol="0" anchor="t"/>
          <a:lstStyle/>
          <a:p>
            <a:pPr marL="0" indent="0">
              <a:lnSpc>
                <a:spcPts val="1500"/>
              </a:lnSpc>
              <a:buNone/>
            </a:pPr>
            <a:r>
              <a:rPr lang="en-US" sz="900" dirty="0">
                <a:solidFill>
                  <a:srgbClr val="49495A"/>
                </a:solidFill>
                <a:latin typeface="Open Sans" pitchFamily="34" charset="0"/>
                <a:ea typeface="Open Sans" pitchFamily="34" charset="-122"/>
                <a:cs typeface="Open Sans" pitchFamily="34" charset="-120"/>
              </a:rPr>
              <a:t>Image</a:t>
            </a:r>
            <a:endParaRPr lang="en-US" sz="900" dirty="0"/>
          </a:p>
        </p:txBody>
      </p:sp>
      <p:sp>
        <p:nvSpPr>
          <p:cNvPr id="11" name="Text 9"/>
          <p:cNvSpPr/>
          <p:nvPr/>
        </p:nvSpPr>
        <p:spPr>
          <a:xfrm>
            <a:off x="5144453" y="4485203"/>
            <a:ext cx="4341495" cy="192524"/>
          </a:xfrm>
          <a:prstGeom prst="rect">
            <a:avLst/>
          </a:prstGeom>
          <a:noFill/>
          <a:ln/>
        </p:spPr>
        <p:txBody>
          <a:bodyPr wrap="none" lIns="0" tIns="0" rIns="0" bIns="0" rtlCol="0" anchor="t"/>
          <a:lstStyle/>
          <a:p>
            <a:pPr marL="0" indent="0">
              <a:lnSpc>
                <a:spcPts val="1500"/>
              </a:lnSpc>
              <a:buNone/>
            </a:pPr>
            <a:r>
              <a:rPr lang="en-US" sz="900" b="1" dirty="0">
                <a:solidFill>
                  <a:srgbClr val="49495A"/>
                </a:solidFill>
                <a:latin typeface="Open Sans" pitchFamily="34" charset="0"/>
                <a:ea typeface="Open Sans" pitchFamily="34" charset="-122"/>
                <a:cs typeface="Open Sans" pitchFamily="34" charset="-120"/>
              </a:rPr>
              <a:t>Mask</a:t>
            </a:r>
            <a:endParaRPr lang="en-US" sz="900" dirty="0"/>
          </a:p>
        </p:txBody>
      </p:sp>
      <p:sp>
        <p:nvSpPr>
          <p:cNvPr id="12" name="Text 10"/>
          <p:cNvSpPr/>
          <p:nvPr/>
        </p:nvSpPr>
        <p:spPr>
          <a:xfrm>
            <a:off x="9734312" y="4485203"/>
            <a:ext cx="4345305" cy="192524"/>
          </a:xfrm>
          <a:prstGeom prst="rect">
            <a:avLst/>
          </a:prstGeom>
          <a:noFill/>
          <a:ln/>
        </p:spPr>
        <p:txBody>
          <a:bodyPr wrap="none" lIns="0" tIns="0" rIns="0" bIns="0" rtlCol="0" anchor="t"/>
          <a:lstStyle/>
          <a:p>
            <a:pPr marL="0" indent="0">
              <a:lnSpc>
                <a:spcPts val="1500"/>
              </a:lnSpc>
              <a:buNone/>
            </a:pPr>
            <a:r>
              <a:rPr lang="en-US" sz="900" b="1" dirty="0">
                <a:solidFill>
                  <a:srgbClr val="49495A"/>
                </a:solidFill>
                <a:latin typeface="Open Sans" pitchFamily="34" charset="0"/>
                <a:ea typeface="Open Sans" pitchFamily="34" charset="-122"/>
                <a:cs typeface="Open Sans" pitchFamily="34" charset="-120"/>
              </a:rPr>
              <a:t>Output</a:t>
            </a:r>
            <a:endParaRPr lang="en-US" sz="900" dirty="0"/>
          </a:p>
        </p:txBody>
      </p:sp>
      <p:sp>
        <p:nvSpPr>
          <p:cNvPr id="13" name="Shape 11"/>
          <p:cNvSpPr/>
          <p:nvPr/>
        </p:nvSpPr>
        <p:spPr>
          <a:xfrm>
            <a:off x="428982" y="4757499"/>
            <a:ext cx="13771007" cy="2730698"/>
          </a:xfrm>
          <a:prstGeom prst="rect">
            <a:avLst/>
          </a:prstGeom>
          <a:solidFill>
            <a:srgbClr val="000000">
              <a:alpha val="4000"/>
            </a:srgbClr>
          </a:solidFill>
          <a:ln/>
        </p:spPr>
      </p:sp>
      <p:pic>
        <p:nvPicPr>
          <p:cNvPr id="14" name="Image 0" descr="preencoded.png"/>
          <p:cNvPicPr>
            <a:picLocks noChangeAspect="1"/>
          </p:cNvPicPr>
          <p:nvPr/>
        </p:nvPicPr>
        <p:blipFill>
          <a:blip r:embed="rId4"/>
          <a:stretch>
            <a:fillRect/>
          </a:stretch>
        </p:blipFill>
        <p:spPr>
          <a:xfrm>
            <a:off x="550783" y="4837271"/>
            <a:ext cx="2306479" cy="2306479"/>
          </a:xfrm>
          <a:prstGeom prst="rect">
            <a:avLst/>
          </a:prstGeom>
        </p:spPr>
      </p:pic>
      <p:sp>
        <p:nvSpPr>
          <p:cNvPr id="15" name="Text 12"/>
          <p:cNvSpPr/>
          <p:nvPr/>
        </p:nvSpPr>
        <p:spPr>
          <a:xfrm>
            <a:off x="550783" y="7215902"/>
            <a:ext cx="4345305" cy="192524"/>
          </a:xfrm>
          <a:prstGeom prst="rect">
            <a:avLst/>
          </a:prstGeom>
          <a:noFill/>
          <a:ln/>
        </p:spPr>
        <p:txBody>
          <a:bodyPr wrap="none" lIns="0" tIns="0" rIns="0" bIns="0" rtlCol="0" anchor="t"/>
          <a:lstStyle/>
          <a:p>
            <a:pPr marL="0" indent="0">
              <a:lnSpc>
                <a:spcPts val="1500"/>
              </a:lnSpc>
              <a:buNone/>
            </a:pPr>
            <a:endParaRPr lang="en-US" sz="900" dirty="0"/>
          </a:p>
        </p:txBody>
      </p:sp>
      <p:pic>
        <p:nvPicPr>
          <p:cNvPr id="16" name="Image 1" descr="preencoded.png"/>
          <p:cNvPicPr>
            <a:picLocks noChangeAspect="1"/>
          </p:cNvPicPr>
          <p:nvPr/>
        </p:nvPicPr>
        <p:blipFill>
          <a:blip r:embed="rId5"/>
          <a:stretch>
            <a:fillRect/>
          </a:stretch>
        </p:blipFill>
        <p:spPr>
          <a:xfrm>
            <a:off x="5144453" y="4837271"/>
            <a:ext cx="2304455" cy="2304455"/>
          </a:xfrm>
          <a:prstGeom prst="rect">
            <a:avLst/>
          </a:prstGeom>
        </p:spPr>
      </p:pic>
      <p:sp>
        <p:nvSpPr>
          <p:cNvPr id="17" name="Text 13"/>
          <p:cNvSpPr/>
          <p:nvPr/>
        </p:nvSpPr>
        <p:spPr>
          <a:xfrm>
            <a:off x="5144453" y="7213878"/>
            <a:ext cx="4341495" cy="192524"/>
          </a:xfrm>
          <a:prstGeom prst="rect">
            <a:avLst/>
          </a:prstGeom>
          <a:noFill/>
          <a:ln/>
        </p:spPr>
        <p:txBody>
          <a:bodyPr wrap="none" lIns="0" tIns="0" rIns="0" bIns="0" rtlCol="0" anchor="t"/>
          <a:lstStyle/>
          <a:p>
            <a:pPr marL="0" indent="0">
              <a:lnSpc>
                <a:spcPts val="1500"/>
              </a:lnSpc>
              <a:buNone/>
            </a:pPr>
            <a:endParaRPr lang="en-US" sz="900" dirty="0"/>
          </a:p>
        </p:txBody>
      </p:sp>
      <p:pic>
        <p:nvPicPr>
          <p:cNvPr id="18" name="Image 2" descr="preencoded.png"/>
          <p:cNvPicPr>
            <a:picLocks noChangeAspect="1"/>
          </p:cNvPicPr>
          <p:nvPr/>
        </p:nvPicPr>
        <p:blipFill>
          <a:blip r:embed="rId6"/>
          <a:stretch>
            <a:fillRect/>
          </a:stretch>
        </p:blipFill>
        <p:spPr>
          <a:xfrm>
            <a:off x="9734312" y="4837271"/>
            <a:ext cx="2306479" cy="2306479"/>
          </a:xfrm>
          <a:prstGeom prst="rect">
            <a:avLst/>
          </a:prstGeom>
        </p:spPr>
      </p:pic>
      <p:sp>
        <p:nvSpPr>
          <p:cNvPr id="19" name="Text 14"/>
          <p:cNvSpPr/>
          <p:nvPr/>
        </p:nvSpPr>
        <p:spPr>
          <a:xfrm>
            <a:off x="9734312" y="7215902"/>
            <a:ext cx="4345305" cy="192524"/>
          </a:xfrm>
          <a:prstGeom prst="rect">
            <a:avLst/>
          </a:prstGeom>
          <a:noFill/>
          <a:ln/>
        </p:spPr>
        <p:txBody>
          <a:bodyPr wrap="none" lIns="0" tIns="0" rIns="0" bIns="0" rtlCol="0" anchor="t"/>
          <a:lstStyle/>
          <a:p>
            <a:pPr marL="0" indent="0">
              <a:lnSpc>
                <a:spcPts val="1500"/>
              </a:lnSpc>
              <a:buNone/>
            </a:pPr>
            <a:endParaRPr lang="en-US" sz="900" dirty="0"/>
          </a:p>
        </p:txBody>
      </p:sp>
      <p:sp>
        <p:nvSpPr>
          <p:cNvPr id="20" name="Shape 15"/>
          <p:cNvSpPr/>
          <p:nvPr/>
        </p:nvSpPr>
        <p:spPr>
          <a:xfrm>
            <a:off x="428982" y="7488198"/>
            <a:ext cx="13771007" cy="352068"/>
          </a:xfrm>
          <a:prstGeom prst="rect">
            <a:avLst/>
          </a:prstGeom>
          <a:solidFill>
            <a:srgbClr val="FFFFFF">
              <a:alpha val="4000"/>
            </a:srgbClr>
          </a:solidFill>
          <a:ln/>
        </p:spPr>
      </p:sp>
      <p:sp>
        <p:nvSpPr>
          <p:cNvPr id="21" name="Text 16"/>
          <p:cNvSpPr/>
          <p:nvPr/>
        </p:nvSpPr>
        <p:spPr>
          <a:xfrm>
            <a:off x="550783" y="7567970"/>
            <a:ext cx="4345305" cy="192524"/>
          </a:xfrm>
          <a:prstGeom prst="rect">
            <a:avLst/>
          </a:prstGeom>
          <a:noFill/>
          <a:ln/>
        </p:spPr>
        <p:txBody>
          <a:bodyPr wrap="none" lIns="0" tIns="0" rIns="0" bIns="0" rtlCol="0" anchor="t"/>
          <a:lstStyle/>
          <a:p>
            <a:pPr marL="0" indent="0">
              <a:lnSpc>
                <a:spcPts val="1500"/>
              </a:lnSpc>
              <a:buNone/>
            </a:pPr>
            <a:endParaRPr lang="en-US" sz="900" dirty="0"/>
          </a:p>
        </p:txBody>
      </p:sp>
      <p:sp>
        <p:nvSpPr>
          <p:cNvPr id="22" name="Text 17"/>
          <p:cNvSpPr/>
          <p:nvPr/>
        </p:nvSpPr>
        <p:spPr>
          <a:xfrm>
            <a:off x="5144453" y="7567970"/>
            <a:ext cx="4341495" cy="192524"/>
          </a:xfrm>
          <a:prstGeom prst="rect">
            <a:avLst/>
          </a:prstGeom>
          <a:noFill/>
          <a:ln/>
        </p:spPr>
        <p:txBody>
          <a:bodyPr wrap="none" lIns="0" tIns="0" rIns="0" bIns="0" rtlCol="0" anchor="t"/>
          <a:lstStyle/>
          <a:p>
            <a:pPr marL="0" indent="0">
              <a:lnSpc>
                <a:spcPts val="1500"/>
              </a:lnSpc>
              <a:buNone/>
            </a:pPr>
            <a:endParaRPr lang="en-US" sz="900" dirty="0"/>
          </a:p>
        </p:txBody>
      </p:sp>
      <p:sp>
        <p:nvSpPr>
          <p:cNvPr id="23" name="Text 18"/>
          <p:cNvSpPr/>
          <p:nvPr/>
        </p:nvSpPr>
        <p:spPr>
          <a:xfrm>
            <a:off x="9734312" y="7567970"/>
            <a:ext cx="4345305" cy="192524"/>
          </a:xfrm>
          <a:prstGeom prst="rect">
            <a:avLst/>
          </a:prstGeom>
          <a:noFill/>
          <a:ln/>
        </p:spPr>
        <p:txBody>
          <a:bodyPr wrap="none" lIns="0" tIns="0" rIns="0" bIns="0" rtlCol="0" anchor="t"/>
          <a:lstStyle/>
          <a:p>
            <a:pPr marL="0" indent="0">
              <a:lnSpc>
                <a:spcPts val="1500"/>
              </a:lnSpc>
              <a:buNone/>
            </a:pPr>
            <a:endParaRPr lang="en-US" sz="9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633055"/>
            <a:ext cx="10288429" cy="708779"/>
          </a:xfrm>
          <a:prstGeom prst="rect">
            <a:avLst/>
          </a:prstGeom>
          <a:noFill/>
          <a:ln/>
        </p:spPr>
        <p:txBody>
          <a:bodyPr wrap="none" lIns="0" tIns="0" rIns="0" bIns="0" rtlCol="0" anchor="t"/>
          <a:lstStyle/>
          <a:p>
            <a:pPr marL="0" indent="0">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The Future of AI Image Generation</a:t>
            </a:r>
            <a:endParaRPr lang="en-US" sz="4450" dirty="0"/>
          </a:p>
        </p:txBody>
      </p:sp>
      <p:sp>
        <p:nvSpPr>
          <p:cNvPr id="3" name="Text 1"/>
          <p:cNvSpPr/>
          <p:nvPr/>
        </p:nvSpPr>
        <p:spPr>
          <a:xfrm>
            <a:off x="793790" y="1795463"/>
            <a:ext cx="13042821" cy="362903"/>
          </a:xfrm>
          <a:prstGeom prst="rect">
            <a:avLst/>
          </a:prstGeom>
          <a:noFill/>
          <a:ln/>
        </p:spPr>
        <p:txBody>
          <a:bodyPr wrap="non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AI image generation continues to evolve rapidly. Expect more sophisticated models and enhanced realism.</a:t>
            </a:r>
            <a:endParaRPr lang="en-US" sz="1750" dirty="0"/>
          </a:p>
        </p:txBody>
      </p:sp>
      <p:sp>
        <p:nvSpPr>
          <p:cNvPr id="4" name="Text 2"/>
          <p:cNvSpPr/>
          <p:nvPr/>
        </p:nvSpPr>
        <p:spPr>
          <a:xfrm>
            <a:off x="793790" y="2413516"/>
            <a:ext cx="13042821" cy="362903"/>
          </a:xfrm>
          <a:prstGeom prst="rect">
            <a:avLst/>
          </a:prstGeom>
          <a:noFill/>
          <a:ln/>
        </p:spPr>
        <p:txBody>
          <a:bodyPr wrap="non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Integration with other technologies will expand use cases. Ethical guidelines and regulations will become more important.</a:t>
            </a:r>
            <a:endParaRPr lang="en-US" sz="1750" dirty="0"/>
          </a:p>
        </p:txBody>
      </p:sp>
      <p:sp>
        <p:nvSpPr>
          <p:cNvPr id="5" name="Text 3"/>
          <p:cNvSpPr/>
          <p:nvPr/>
        </p:nvSpPr>
        <p:spPr>
          <a:xfrm>
            <a:off x="1743789" y="5136833"/>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Enhanced Realism</a:t>
            </a:r>
            <a:endParaRPr lang="en-US" sz="2200" dirty="0"/>
          </a:p>
        </p:txBody>
      </p:sp>
      <p:pic>
        <p:nvPicPr>
          <p:cNvPr id="6" name="Image 0" descr="preencoded.png"/>
          <p:cNvPicPr>
            <a:picLocks noChangeAspect="1"/>
          </p:cNvPicPr>
          <p:nvPr/>
        </p:nvPicPr>
        <p:blipFill>
          <a:blip r:embed="rId3"/>
          <a:stretch>
            <a:fillRect/>
          </a:stretch>
        </p:blipFill>
        <p:spPr>
          <a:xfrm>
            <a:off x="5032653" y="3031569"/>
            <a:ext cx="4564975" cy="4564975"/>
          </a:xfrm>
          <a:prstGeom prst="rect">
            <a:avLst/>
          </a:prstGeom>
        </p:spPr>
      </p:pic>
      <p:sp>
        <p:nvSpPr>
          <p:cNvPr id="7" name="Text 4"/>
          <p:cNvSpPr/>
          <p:nvPr/>
        </p:nvSpPr>
        <p:spPr>
          <a:xfrm>
            <a:off x="5677853" y="4812506"/>
            <a:ext cx="126444" cy="453509"/>
          </a:xfrm>
          <a:prstGeom prst="rect">
            <a:avLst/>
          </a:prstGeom>
          <a:noFill/>
          <a:ln/>
        </p:spPr>
        <p:txBody>
          <a:bodyPr wrap="none" lIns="0" tIns="0" rIns="0" bIns="0" rtlCol="0" anchor="t"/>
          <a:lstStyle/>
          <a:p>
            <a:pPr marL="0" indent="0">
              <a:lnSpc>
                <a:spcPts val="3550"/>
              </a:lnSpc>
              <a:buNone/>
            </a:pPr>
            <a:r>
              <a:rPr lang="en-US" sz="2200" dirty="0">
                <a:solidFill>
                  <a:srgbClr val="49495A"/>
                </a:solidFill>
                <a:latin typeface="Libre Baskerville" pitchFamily="34" charset="0"/>
                <a:ea typeface="Libre Baskerville" pitchFamily="34" charset="-122"/>
                <a:cs typeface="Libre Baskerville" pitchFamily="34" charset="-120"/>
              </a:rPr>
              <a:t>1</a:t>
            </a:r>
            <a:endParaRPr lang="en-US" sz="2200" dirty="0"/>
          </a:p>
        </p:txBody>
      </p:sp>
      <p:sp>
        <p:nvSpPr>
          <p:cNvPr id="8" name="Text 5"/>
          <p:cNvSpPr/>
          <p:nvPr/>
        </p:nvSpPr>
        <p:spPr>
          <a:xfrm>
            <a:off x="9937790" y="3910608"/>
            <a:ext cx="2883098" cy="354330"/>
          </a:xfrm>
          <a:prstGeom prst="rect">
            <a:avLst/>
          </a:prstGeom>
          <a:noFill/>
          <a:ln/>
        </p:spPr>
        <p:txBody>
          <a:bodyPr wrap="none" lIns="0" tIns="0" rIns="0" bIns="0" rtlCol="0" anchor="t"/>
          <a:lstStyle/>
          <a:p>
            <a:pPr marL="0" indent="0" algn="l">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Broader Integration</a:t>
            </a:r>
            <a:endParaRPr lang="en-US" sz="2200" dirty="0"/>
          </a:p>
        </p:txBody>
      </p:sp>
      <p:pic>
        <p:nvPicPr>
          <p:cNvPr id="9" name="Image 1" descr="preencoded.png"/>
          <p:cNvPicPr>
            <a:picLocks noChangeAspect="1"/>
          </p:cNvPicPr>
          <p:nvPr/>
        </p:nvPicPr>
        <p:blipFill>
          <a:blip r:embed="rId4"/>
          <a:stretch>
            <a:fillRect/>
          </a:stretch>
        </p:blipFill>
        <p:spPr>
          <a:xfrm>
            <a:off x="5032653" y="3031569"/>
            <a:ext cx="4564975" cy="4564975"/>
          </a:xfrm>
          <a:prstGeom prst="rect">
            <a:avLst/>
          </a:prstGeom>
        </p:spPr>
      </p:pic>
      <p:sp>
        <p:nvSpPr>
          <p:cNvPr id="10" name="Text 6"/>
          <p:cNvSpPr/>
          <p:nvPr/>
        </p:nvSpPr>
        <p:spPr>
          <a:xfrm>
            <a:off x="8252579" y="3861435"/>
            <a:ext cx="174665" cy="453509"/>
          </a:xfrm>
          <a:prstGeom prst="rect">
            <a:avLst/>
          </a:prstGeom>
          <a:noFill/>
          <a:ln/>
        </p:spPr>
        <p:txBody>
          <a:bodyPr wrap="none" lIns="0" tIns="0" rIns="0" bIns="0" rtlCol="0" anchor="t"/>
          <a:lstStyle/>
          <a:p>
            <a:pPr marL="0" indent="0">
              <a:lnSpc>
                <a:spcPts val="3550"/>
              </a:lnSpc>
              <a:buNone/>
            </a:pPr>
            <a:r>
              <a:rPr lang="en-US" sz="2200" dirty="0">
                <a:solidFill>
                  <a:srgbClr val="49495A"/>
                </a:solidFill>
                <a:latin typeface="Libre Baskerville" pitchFamily="34" charset="0"/>
                <a:ea typeface="Libre Baskerville" pitchFamily="34" charset="-122"/>
                <a:cs typeface="Libre Baskerville" pitchFamily="34" charset="-120"/>
              </a:rPr>
              <a:t>2</a:t>
            </a:r>
            <a:endParaRPr lang="en-US" sz="2200" dirty="0"/>
          </a:p>
        </p:txBody>
      </p:sp>
      <p:sp>
        <p:nvSpPr>
          <p:cNvPr id="11" name="Text 7"/>
          <p:cNvSpPr/>
          <p:nvPr/>
        </p:nvSpPr>
        <p:spPr>
          <a:xfrm>
            <a:off x="9937790" y="636317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Ethical Guidelines</a:t>
            </a:r>
            <a:endParaRPr lang="en-US" sz="2200" dirty="0"/>
          </a:p>
        </p:txBody>
      </p:sp>
      <p:pic>
        <p:nvPicPr>
          <p:cNvPr id="12" name="Image 2" descr="preencoded.png"/>
          <p:cNvPicPr>
            <a:picLocks noChangeAspect="1"/>
          </p:cNvPicPr>
          <p:nvPr/>
        </p:nvPicPr>
        <p:blipFill>
          <a:blip r:embed="rId5"/>
          <a:stretch>
            <a:fillRect/>
          </a:stretch>
        </p:blipFill>
        <p:spPr>
          <a:xfrm>
            <a:off x="5032653" y="3031569"/>
            <a:ext cx="4564975" cy="4564975"/>
          </a:xfrm>
          <a:prstGeom prst="rect">
            <a:avLst/>
          </a:prstGeom>
        </p:spPr>
      </p:pic>
      <p:sp>
        <p:nvSpPr>
          <p:cNvPr id="13" name="Text 8"/>
          <p:cNvSpPr/>
          <p:nvPr/>
        </p:nvSpPr>
        <p:spPr>
          <a:xfrm>
            <a:off x="7776805" y="6587609"/>
            <a:ext cx="174665" cy="453509"/>
          </a:xfrm>
          <a:prstGeom prst="rect">
            <a:avLst/>
          </a:prstGeom>
          <a:noFill/>
          <a:ln/>
        </p:spPr>
        <p:txBody>
          <a:bodyPr wrap="none" lIns="0" tIns="0" rIns="0" bIns="0" rtlCol="0" anchor="t"/>
          <a:lstStyle/>
          <a:p>
            <a:pPr marL="0" indent="0">
              <a:lnSpc>
                <a:spcPts val="3550"/>
              </a:lnSpc>
              <a:buNone/>
            </a:pPr>
            <a:r>
              <a:rPr lang="en-US" sz="2200" dirty="0">
                <a:solidFill>
                  <a:srgbClr val="49495A"/>
                </a:solidFill>
                <a:latin typeface="Libre Baskerville" pitchFamily="34" charset="0"/>
                <a:ea typeface="Libre Baskerville" pitchFamily="34" charset="-122"/>
                <a:cs typeface="Libre Baskerville" pitchFamily="34" charset="-120"/>
              </a:rPr>
              <a:t>3</a:t>
            </a:r>
            <a:endParaRPr lang="en-US" sz="22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1590199"/>
            <a:ext cx="5670590" cy="708779"/>
          </a:xfrm>
          <a:prstGeom prst="rect">
            <a:avLst/>
          </a:prstGeom>
          <a:noFill/>
          <a:ln/>
        </p:spPr>
        <p:txBody>
          <a:bodyPr wrap="none" lIns="0" tIns="0" rIns="0" bIns="0" rtlCol="0" anchor="t"/>
          <a:lstStyle/>
          <a:p>
            <a:pPr marL="0" indent="0">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Practical Tips</a:t>
            </a:r>
            <a:endParaRPr lang="en-US" sz="4450" dirty="0"/>
          </a:p>
        </p:txBody>
      </p:sp>
      <p:sp>
        <p:nvSpPr>
          <p:cNvPr id="3" name="Text 1"/>
          <p:cNvSpPr/>
          <p:nvPr/>
        </p:nvSpPr>
        <p:spPr>
          <a:xfrm>
            <a:off x="793790" y="2752606"/>
            <a:ext cx="13042821" cy="362903"/>
          </a:xfrm>
          <a:prstGeom prst="rect">
            <a:avLst/>
          </a:prstGeom>
          <a:noFill/>
          <a:ln/>
        </p:spPr>
        <p:txBody>
          <a:bodyPr wrap="non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Start with clear and specific prompts. Experiment with different platforms and styles.</a:t>
            </a:r>
            <a:endParaRPr lang="en-US" sz="1750" dirty="0"/>
          </a:p>
        </p:txBody>
      </p:sp>
      <p:sp>
        <p:nvSpPr>
          <p:cNvPr id="4" name="Text 2"/>
          <p:cNvSpPr/>
          <p:nvPr/>
        </p:nvSpPr>
        <p:spPr>
          <a:xfrm>
            <a:off x="793790" y="3370659"/>
            <a:ext cx="13042821" cy="362903"/>
          </a:xfrm>
          <a:prstGeom prst="rect">
            <a:avLst/>
          </a:prstGeom>
          <a:noFill/>
          <a:ln/>
        </p:spPr>
        <p:txBody>
          <a:bodyPr wrap="non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Iterate on your prompts based on the results. Combine AI with traditional editing tools for best results.</a:t>
            </a:r>
            <a:endParaRPr lang="en-US" sz="1750" dirty="0"/>
          </a:p>
        </p:txBody>
      </p:sp>
      <p:sp>
        <p:nvSpPr>
          <p:cNvPr id="5" name="Shape 3"/>
          <p:cNvSpPr/>
          <p:nvPr/>
        </p:nvSpPr>
        <p:spPr>
          <a:xfrm>
            <a:off x="793790" y="3988713"/>
            <a:ext cx="2173724" cy="807958"/>
          </a:xfrm>
          <a:prstGeom prst="roundRect">
            <a:avLst>
              <a:gd name="adj" fmla="val 4211"/>
            </a:avLst>
          </a:prstGeom>
          <a:solidFill>
            <a:srgbClr val="EAE8F3"/>
          </a:solidFill>
          <a:ln/>
        </p:spPr>
      </p:sp>
      <p:sp>
        <p:nvSpPr>
          <p:cNvPr id="6" name="Text 4"/>
          <p:cNvSpPr/>
          <p:nvPr/>
        </p:nvSpPr>
        <p:spPr>
          <a:xfrm>
            <a:off x="1020604" y="4165878"/>
            <a:ext cx="126444" cy="453509"/>
          </a:xfrm>
          <a:prstGeom prst="rect">
            <a:avLst/>
          </a:prstGeom>
          <a:noFill/>
          <a:ln/>
        </p:spPr>
        <p:txBody>
          <a:bodyPr wrap="none" lIns="0" tIns="0" rIns="0" bIns="0" rtlCol="0" anchor="t"/>
          <a:lstStyle/>
          <a:p>
            <a:pPr marL="0" indent="0" algn="ctr">
              <a:lnSpc>
                <a:spcPts val="3550"/>
              </a:lnSpc>
              <a:buNone/>
            </a:pPr>
            <a:r>
              <a:rPr lang="en-US" sz="2200" dirty="0">
                <a:solidFill>
                  <a:srgbClr val="49495A"/>
                </a:solidFill>
                <a:latin typeface="Libre Baskerville" pitchFamily="34" charset="0"/>
                <a:ea typeface="Libre Baskerville" pitchFamily="34" charset="-122"/>
                <a:cs typeface="Libre Baskerville" pitchFamily="34" charset="-120"/>
              </a:rPr>
              <a:t>1</a:t>
            </a:r>
            <a:endParaRPr lang="en-US" sz="2200" dirty="0"/>
          </a:p>
        </p:txBody>
      </p:sp>
      <p:sp>
        <p:nvSpPr>
          <p:cNvPr id="7" name="Text 5"/>
          <p:cNvSpPr/>
          <p:nvPr/>
        </p:nvSpPr>
        <p:spPr>
          <a:xfrm>
            <a:off x="3194328" y="4215527"/>
            <a:ext cx="2092166" cy="354330"/>
          </a:xfrm>
          <a:prstGeom prst="rect">
            <a:avLst/>
          </a:prstGeom>
          <a:noFill/>
          <a:ln/>
        </p:spPr>
        <p:txBody>
          <a:bodyPr wrap="none" lIns="0" tIns="0" rIns="0" bIns="0" rtlCol="0" anchor="t"/>
          <a:lstStyle/>
          <a:p>
            <a:pPr marL="0" indent="0" algn="l">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Clear Prompts</a:t>
            </a:r>
            <a:endParaRPr lang="en-US" sz="2200" dirty="0"/>
          </a:p>
        </p:txBody>
      </p:sp>
      <p:sp>
        <p:nvSpPr>
          <p:cNvPr id="8" name="Shape 6"/>
          <p:cNvSpPr/>
          <p:nvPr/>
        </p:nvSpPr>
        <p:spPr>
          <a:xfrm>
            <a:off x="3080861" y="4781431"/>
            <a:ext cx="10642402" cy="15240"/>
          </a:xfrm>
          <a:prstGeom prst="roundRect">
            <a:avLst>
              <a:gd name="adj" fmla="val 223256"/>
            </a:avLst>
          </a:prstGeom>
          <a:solidFill>
            <a:srgbClr val="D0CED9"/>
          </a:solidFill>
          <a:ln/>
        </p:spPr>
      </p:sp>
      <p:sp>
        <p:nvSpPr>
          <p:cNvPr id="9" name="Shape 7"/>
          <p:cNvSpPr/>
          <p:nvPr/>
        </p:nvSpPr>
        <p:spPr>
          <a:xfrm>
            <a:off x="793790" y="4910018"/>
            <a:ext cx="4347567" cy="807958"/>
          </a:xfrm>
          <a:prstGeom prst="roundRect">
            <a:avLst>
              <a:gd name="adj" fmla="val 4211"/>
            </a:avLst>
          </a:prstGeom>
          <a:solidFill>
            <a:srgbClr val="EAE8F3"/>
          </a:solidFill>
          <a:ln/>
        </p:spPr>
      </p:sp>
      <p:sp>
        <p:nvSpPr>
          <p:cNvPr id="10" name="Text 8"/>
          <p:cNvSpPr/>
          <p:nvPr/>
        </p:nvSpPr>
        <p:spPr>
          <a:xfrm>
            <a:off x="1020604" y="5087183"/>
            <a:ext cx="174665" cy="453509"/>
          </a:xfrm>
          <a:prstGeom prst="rect">
            <a:avLst/>
          </a:prstGeom>
          <a:noFill/>
          <a:ln/>
        </p:spPr>
        <p:txBody>
          <a:bodyPr wrap="none" lIns="0" tIns="0" rIns="0" bIns="0" rtlCol="0" anchor="t"/>
          <a:lstStyle/>
          <a:p>
            <a:pPr marL="0" indent="0" algn="ctr">
              <a:lnSpc>
                <a:spcPts val="3550"/>
              </a:lnSpc>
              <a:buNone/>
            </a:pPr>
            <a:r>
              <a:rPr lang="en-US" sz="2200" dirty="0">
                <a:solidFill>
                  <a:srgbClr val="49495A"/>
                </a:solidFill>
                <a:latin typeface="Libre Baskerville" pitchFamily="34" charset="0"/>
                <a:ea typeface="Libre Baskerville" pitchFamily="34" charset="-122"/>
                <a:cs typeface="Libre Baskerville" pitchFamily="34" charset="-120"/>
              </a:rPr>
              <a:t>2</a:t>
            </a:r>
            <a:endParaRPr lang="en-US" sz="2200" dirty="0"/>
          </a:p>
        </p:txBody>
      </p:sp>
      <p:sp>
        <p:nvSpPr>
          <p:cNvPr id="11" name="Text 9"/>
          <p:cNvSpPr/>
          <p:nvPr/>
        </p:nvSpPr>
        <p:spPr>
          <a:xfrm>
            <a:off x="5368171" y="5136833"/>
            <a:ext cx="1733669" cy="354330"/>
          </a:xfrm>
          <a:prstGeom prst="rect">
            <a:avLst/>
          </a:prstGeom>
          <a:noFill/>
          <a:ln/>
        </p:spPr>
        <p:txBody>
          <a:bodyPr wrap="none" lIns="0" tIns="0" rIns="0" bIns="0" rtlCol="0" anchor="t"/>
          <a:lstStyle/>
          <a:p>
            <a:pPr marL="0" indent="0" algn="l">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Experiment</a:t>
            </a:r>
            <a:endParaRPr lang="en-US" sz="2200" dirty="0"/>
          </a:p>
        </p:txBody>
      </p:sp>
      <p:sp>
        <p:nvSpPr>
          <p:cNvPr id="12" name="Shape 10"/>
          <p:cNvSpPr/>
          <p:nvPr/>
        </p:nvSpPr>
        <p:spPr>
          <a:xfrm>
            <a:off x="5254704" y="5702737"/>
            <a:ext cx="8468558" cy="15240"/>
          </a:xfrm>
          <a:prstGeom prst="roundRect">
            <a:avLst>
              <a:gd name="adj" fmla="val 223256"/>
            </a:avLst>
          </a:prstGeom>
          <a:solidFill>
            <a:srgbClr val="D0CED9"/>
          </a:solidFill>
          <a:ln/>
        </p:spPr>
      </p:sp>
      <p:sp>
        <p:nvSpPr>
          <p:cNvPr id="13" name="Shape 11"/>
          <p:cNvSpPr/>
          <p:nvPr/>
        </p:nvSpPr>
        <p:spPr>
          <a:xfrm>
            <a:off x="793790" y="5831324"/>
            <a:ext cx="6521410" cy="807958"/>
          </a:xfrm>
          <a:prstGeom prst="roundRect">
            <a:avLst>
              <a:gd name="adj" fmla="val 4211"/>
            </a:avLst>
          </a:prstGeom>
          <a:solidFill>
            <a:srgbClr val="EAE8F3"/>
          </a:solidFill>
          <a:ln/>
        </p:spPr>
      </p:sp>
      <p:sp>
        <p:nvSpPr>
          <p:cNvPr id="14" name="Text 12"/>
          <p:cNvSpPr/>
          <p:nvPr/>
        </p:nvSpPr>
        <p:spPr>
          <a:xfrm>
            <a:off x="1020604" y="6008489"/>
            <a:ext cx="174665" cy="453509"/>
          </a:xfrm>
          <a:prstGeom prst="rect">
            <a:avLst/>
          </a:prstGeom>
          <a:noFill/>
          <a:ln/>
        </p:spPr>
        <p:txBody>
          <a:bodyPr wrap="none" lIns="0" tIns="0" rIns="0" bIns="0" rtlCol="0" anchor="t"/>
          <a:lstStyle/>
          <a:p>
            <a:pPr marL="0" indent="0" algn="ctr">
              <a:lnSpc>
                <a:spcPts val="3550"/>
              </a:lnSpc>
              <a:buNone/>
            </a:pPr>
            <a:r>
              <a:rPr lang="en-US" sz="2200" dirty="0">
                <a:solidFill>
                  <a:srgbClr val="49495A"/>
                </a:solidFill>
                <a:latin typeface="Libre Baskerville" pitchFamily="34" charset="0"/>
                <a:ea typeface="Libre Baskerville" pitchFamily="34" charset="-122"/>
                <a:cs typeface="Libre Baskerville" pitchFamily="34" charset="-120"/>
              </a:rPr>
              <a:t>3</a:t>
            </a:r>
            <a:endParaRPr lang="en-US" sz="2200" dirty="0"/>
          </a:p>
        </p:txBody>
      </p:sp>
      <p:sp>
        <p:nvSpPr>
          <p:cNvPr id="15" name="Text 13"/>
          <p:cNvSpPr/>
          <p:nvPr/>
        </p:nvSpPr>
        <p:spPr>
          <a:xfrm>
            <a:off x="7542014" y="6058138"/>
            <a:ext cx="943928" cy="354330"/>
          </a:xfrm>
          <a:prstGeom prst="rect">
            <a:avLst/>
          </a:prstGeom>
          <a:noFill/>
          <a:ln/>
        </p:spPr>
        <p:txBody>
          <a:bodyPr wrap="none" lIns="0" tIns="0" rIns="0" bIns="0" rtlCol="0" anchor="t"/>
          <a:lstStyle/>
          <a:p>
            <a:pPr marL="0" indent="0" algn="l">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Iterate</a:t>
            </a:r>
            <a:endParaRPr lang="en-US" sz="22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555438"/>
            <a:ext cx="6159103" cy="708779"/>
          </a:xfrm>
          <a:prstGeom prst="rect">
            <a:avLst/>
          </a:prstGeom>
          <a:noFill/>
          <a:ln/>
        </p:spPr>
        <p:txBody>
          <a:bodyPr wrap="none" lIns="0" tIns="0" rIns="0" bIns="0" rtlCol="0" anchor="t"/>
          <a:lstStyle/>
          <a:p>
            <a:pPr marL="0" indent="0">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Q&amp;A and Conclusion</a:t>
            </a:r>
            <a:endParaRPr lang="en-US" sz="4450" dirty="0"/>
          </a:p>
        </p:txBody>
      </p:sp>
      <p:sp>
        <p:nvSpPr>
          <p:cNvPr id="4" name="Text 1"/>
          <p:cNvSpPr/>
          <p:nvPr/>
        </p:nvSpPr>
        <p:spPr>
          <a:xfrm>
            <a:off x="6280190" y="3604379"/>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AI image generation unleashes creative potential. It empowers users to create stunning visuals. It can be used by artists, designers, and educators.</a:t>
            </a:r>
            <a:endParaRPr lang="en-US" sz="1750" dirty="0"/>
          </a:p>
        </p:txBody>
      </p:sp>
      <p:sp>
        <p:nvSpPr>
          <p:cNvPr id="5" name="Text 2"/>
          <p:cNvSpPr/>
          <p:nvPr/>
        </p:nvSpPr>
        <p:spPr>
          <a:xfrm>
            <a:off x="6280190" y="4948238"/>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Embrace AI image generation as a creative tool. Experiment to create impactful visuals.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670203"/>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What is AI Image Generation?</a:t>
            </a:r>
            <a:endParaRPr lang="en-US" sz="4450" dirty="0"/>
          </a:p>
        </p:txBody>
      </p:sp>
      <p:sp>
        <p:nvSpPr>
          <p:cNvPr id="4" name="Text 1"/>
          <p:cNvSpPr/>
          <p:nvPr/>
        </p:nvSpPr>
        <p:spPr>
          <a:xfrm>
            <a:off x="6280190" y="2427922"/>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AI image generation uses artificial intelligence to create images. It interprets text or visual input. This allows for creating original, realistic, or stylized images.</a:t>
            </a:r>
            <a:endParaRPr lang="en-US" sz="1750" dirty="0"/>
          </a:p>
        </p:txBody>
      </p:sp>
      <p:sp>
        <p:nvSpPr>
          <p:cNvPr id="5" name="Text 2"/>
          <p:cNvSpPr/>
          <p:nvPr/>
        </p:nvSpPr>
        <p:spPr>
          <a:xfrm>
            <a:off x="6280190" y="3771781"/>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It democratizes content creation. Anyone can make stunning visuals with simple prompts.</a:t>
            </a:r>
            <a:endParaRPr lang="en-US" sz="1750" dirty="0"/>
          </a:p>
        </p:txBody>
      </p:sp>
      <p:sp>
        <p:nvSpPr>
          <p:cNvPr id="6" name="Shape 3"/>
          <p:cNvSpPr/>
          <p:nvPr/>
        </p:nvSpPr>
        <p:spPr>
          <a:xfrm>
            <a:off x="6280190" y="5007888"/>
            <a:ext cx="510302" cy="510302"/>
          </a:xfrm>
          <a:prstGeom prst="roundRect">
            <a:avLst>
              <a:gd name="adj" fmla="val 6667"/>
            </a:avLst>
          </a:prstGeom>
          <a:solidFill>
            <a:srgbClr val="EAE8F3"/>
          </a:solidFill>
          <a:ln/>
        </p:spPr>
      </p:sp>
      <p:sp>
        <p:nvSpPr>
          <p:cNvPr id="7" name="Text 4"/>
          <p:cNvSpPr/>
          <p:nvPr/>
        </p:nvSpPr>
        <p:spPr>
          <a:xfrm>
            <a:off x="6459379" y="5092898"/>
            <a:ext cx="151805" cy="340281"/>
          </a:xfrm>
          <a:prstGeom prst="rect">
            <a:avLst/>
          </a:prstGeom>
          <a:noFill/>
          <a:ln/>
        </p:spPr>
        <p:txBody>
          <a:bodyPr wrap="none" lIns="0" tIns="0" rIns="0" bIns="0" rtlCol="0" anchor="t"/>
          <a:lstStyle/>
          <a:p>
            <a:pPr marL="0" indent="0" algn="ctr">
              <a:lnSpc>
                <a:spcPts val="2650"/>
              </a:lnSpc>
              <a:buNone/>
            </a:pPr>
            <a:r>
              <a:rPr lang="en-US" sz="2650" dirty="0">
                <a:solidFill>
                  <a:srgbClr val="49495A"/>
                </a:solidFill>
                <a:latin typeface="Libre Baskerville" pitchFamily="34" charset="0"/>
                <a:ea typeface="Libre Baskerville" pitchFamily="34" charset="-122"/>
                <a:cs typeface="Libre Baskerville" pitchFamily="34" charset="-120"/>
              </a:rPr>
              <a:t>1</a:t>
            </a:r>
            <a:endParaRPr lang="en-US" sz="2650" dirty="0"/>
          </a:p>
        </p:txBody>
      </p:sp>
      <p:sp>
        <p:nvSpPr>
          <p:cNvPr id="8" name="Text 5"/>
          <p:cNvSpPr/>
          <p:nvPr/>
        </p:nvSpPr>
        <p:spPr>
          <a:xfrm>
            <a:off x="7017306" y="500788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Accessibility</a:t>
            </a:r>
            <a:endParaRPr lang="en-US" sz="2200" dirty="0"/>
          </a:p>
        </p:txBody>
      </p:sp>
      <p:sp>
        <p:nvSpPr>
          <p:cNvPr id="9" name="Text 6"/>
          <p:cNvSpPr/>
          <p:nvPr/>
        </p:nvSpPr>
        <p:spPr>
          <a:xfrm>
            <a:off x="7017306" y="5498306"/>
            <a:ext cx="2927747" cy="725805"/>
          </a:xfrm>
          <a:prstGeom prst="rect">
            <a:avLst/>
          </a:prstGeom>
          <a:noFill/>
          <a:ln/>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No need for advanced skills.</a:t>
            </a:r>
            <a:endParaRPr lang="en-US" sz="1750" dirty="0"/>
          </a:p>
        </p:txBody>
      </p:sp>
      <p:sp>
        <p:nvSpPr>
          <p:cNvPr id="10" name="Shape 7"/>
          <p:cNvSpPr/>
          <p:nvPr/>
        </p:nvSpPr>
        <p:spPr>
          <a:xfrm>
            <a:off x="10171867" y="5007888"/>
            <a:ext cx="510302" cy="510302"/>
          </a:xfrm>
          <a:prstGeom prst="roundRect">
            <a:avLst>
              <a:gd name="adj" fmla="val 6667"/>
            </a:avLst>
          </a:prstGeom>
          <a:solidFill>
            <a:srgbClr val="EAE8F3"/>
          </a:solidFill>
          <a:ln/>
        </p:spPr>
      </p:sp>
      <p:sp>
        <p:nvSpPr>
          <p:cNvPr id="11" name="Text 8"/>
          <p:cNvSpPr/>
          <p:nvPr/>
        </p:nvSpPr>
        <p:spPr>
          <a:xfrm>
            <a:off x="10322243" y="5092898"/>
            <a:ext cx="209550" cy="340281"/>
          </a:xfrm>
          <a:prstGeom prst="rect">
            <a:avLst/>
          </a:prstGeom>
          <a:noFill/>
          <a:ln/>
        </p:spPr>
        <p:txBody>
          <a:bodyPr wrap="none" lIns="0" tIns="0" rIns="0" bIns="0" rtlCol="0" anchor="t"/>
          <a:lstStyle/>
          <a:p>
            <a:pPr marL="0" indent="0" algn="ctr">
              <a:lnSpc>
                <a:spcPts val="2650"/>
              </a:lnSpc>
              <a:buNone/>
            </a:pPr>
            <a:r>
              <a:rPr lang="en-US" sz="2650" dirty="0">
                <a:solidFill>
                  <a:srgbClr val="49495A"/>
                </a:solidFill>
                <a:latin typeface="Libre Baskerville" pitchFamily="34" charset="0"/>
                <a:ea typeface="Libre Baskerville" pitchFamily="34" charset="-122"/>
                <a:cs typeface="Libre Baskerville" pitchFamily="34" charset="-120"/>
              </a:rPr>
              <a:t>2</a:t>
            </a:r>
            <a:endParaRPr lang="en-US" sz="2650" dirty="0"/>
          </a:p>
        </p:txBody>
      </p:sp>
      <p:sp>
        <p:nvSpPr>
          <p:cNvPr id="12" name="Text 9"/>
          <p:cNvSpPr/>
          <p:nvPr/>
        </p:nvSpPr>
        <p:spPr>
          <a:xfrm>
            <a:off x="10908983" y="500788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Efficiency</a:t>
            </a:r>
            <a:endParaRPr lang="en-US" sz="2200" dirty="0"/>
          </a:p>
        </p:txBody>
      </p:sp>
      <p:sp>
        <p:nvSpPr>
          <p:cNvPr id="13" name="Text 10"/>
          <p:cNvSpPr/>
          <p:nvPr/>
        </p:nvSpPr>
        <p:spPr>
          <a:xfrm>
            <a:off x="10908983" y="5498306"/>
            <a:ext cx="2927747" cy="362903"/>
          </a:xfrm>
          <a:prstGeom prst="rect">
            <a:avLst/>
          </a:prstGeom>
          <a:noFill/>
          <a:ln/>
        </p:spPr>
        <p:txBody>
          <a:bodyPr wrap="non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Rapid content creation.</a:t>
            </a:r>
            <a:endParaRPr lang="en-US" sz="1750" dirty="0"/>
          </a:p>
        </p:txBody>
      </p:sp>
      <p:sp>
        <p:nvSpPr>
          <p:cNvPr id="14" name="Shape 11"/>
          <p:cNvSpPr/>
          <p:nvPr/>
        </p:nvSpPr>
        <p:spPr>
          <a:xfrm>
            <a:off x="6280190" y="6706076"/>
            <a:ext cx="510302" cy="510302"/>
          </a:xfrm>
          <a:prstGeom prst="roundRect">
            <a:avLst>
              <a:gd name="adj" fmla="val 6667"/>
            </a:avLst>
          </a:prstGeom>
          <a:solidFill>
            <a:srgbClr val="EAE8F3"/>
          </a:solidFill>
          <a:ln/>
        </p:spPr>
      </p:sp>
      <p:sp>
        <p:nvSpPr>
          <p:cNvPr id="15" name="Text 12"/>
          <p:cNvSpPr/>
          <p:nvPr/>
        </p:nvSpPr>
        <p:spPr>
          <a:xfrm>
            <a:off x="6430566" y="6791087"/>
            <a:ext cx="209550" cy="340281"/>
          </a:xfrm>
          <a:prstGeom prst="rect">
            <a:avLst/>
          </a:prstGeom>
          <a:noFill/>
          <a:ln/>
        </p:spPr>
        <p:txBody>
          <a:bodyPr wrap="none" lIns="0" tIns="0" rIns="0" bIns="0" rtlCol="0" anchor="t"/>
          <a:lstStyle/>
          <a:p>
            <a:pPr marL="0" indent="0" algn="ctr">
              <a:lnSpc>
                <a:spcPts val="2650"/>
              </a:lnSpc>
              <a:buNone/>
            </a:pPr>
            <a:r>
              <a:rPr lang="en-US" sz="2650" dirty="0">
                <a:solidFill>
                  <a:srgbClr val="49495A"/>
                </a:solidFill>
                <a:latin typeface="Libre Baskerville" pitchFamily="34" charset="0"/>
                <a:ea typeface="Libre Baskerville" pitchFamily="34" charset="-122"/>
                <a:cs typeface="Libre Baskerville" pitchFamily="34" charset="-120"/>
              </a:rPr>
              <a:t>3</a:t>
            </a:r>
            <a:endParaRPr lang="en-US" sz="2650" dirty="0"/>
          </a:p>
        </p:txBody>
      </p:sp>
      <p:sp>
        <p:nvSpPr>
          <p:cNvPr id="16" name="Text 13"/>
          <p:cNvSpPr/>
          <p:nvPr/>
        </p:nvSpPr>
        <p:spPr>
          <a:xfrm>
            <a:off x="7017306" y="670607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Innovation</a:t>
            </a:r>
            <a:endParaRPr lang="en-US" sz="2200" dirty="0"/>
          </a:p>
        </p:txBody>
      </p:sp>
      <p:sp>
        <p:nvSpPr>
          <p:cNvPr id="17" name="Text 14"/>
          <p:cNvSpPr/>
          <p:nvPr/>
        </p:nvSpPr>
        <p:spPr>
          <a:xfrm>
            <a:off x="7017306" y="7196495"/>
            <a:ext cx="6819305" cy="362903"/>
          </a:xfrm>
          <a:prstGeom prst="rect">
            <a:avLst/>
          </a:prstGeom>
          <a:noFill/>
          <a:ln/>
        </p:spPr>
        <p:txBody>
          <a:bodyPr wrap="non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Explore new creative avenues.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996196"/>
            <a:ext cx="6942058" cy="708779"/>
          </a:xfrm>
          <a:prstGeom prst="rect">
            <a:avLst/>
          </a:prstGeom>
          <a:noFill/>
          <a:ln/>
        </p:spPr>
        <p:txBody>
          <a:bodyPr wrap="none" lIns="0" tIns="0" rIns="0" bIns="0" rtlCol="0" anchor="t"/>
          <a:lstStyle/>
          <a:p>
            <a:pPr marL="0" indent="0">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Top AI Image Platforms</a:t>
            </a:r>
            <a:endParaRPr lang="en-US" sz="4450" dirty="0"/>
          </a:p>
        </p:txBody>
      </p:sp>
      <p:sp>
        <p:nvSpPr>
          <p:cNvPr id="3" name="Text 1"/>
          <p:cNvSpPr/>
          <p:nvPr/>
        </p:nvSpPr>
        <p:spPr>
          <a:xfrm>
            <a:off x="793790" y="2158603"/>
            <a:ext cx="13042821" cy="1451610"/>
          </a:xfrm>
          <a:prstGeom prst="rect">
            <a:avLst/>
          </a:prstGeom>
          <a:noFill/>
          <a:ln/>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You can look to these AI image generators for inspiration and brainstorming, and you can create personalized art. You don't have to be an artist or have extensive design skills to bring your creative visions to life. But not all AI image generators are going to be right for you and your project. Picking the right AI service can feel overwhelming because there are a lot of options available.</a:t>
            </a:r>
            <a:endParaRPr lang="en-US" sz="1750" dirty="0"/>
          </a:p>
        </p:txBody>
      </p:sp>
      <p:sp>
        <p:nvSpPr>
          <p:cNvPr id="4" name="Text 2"/>
          <p:cNvSpPr/>
          <p:nvPr/>
        </p:nvSpPr>
        <p:spPr>
          <a:xfrm>
            <a:off x="793790" y="4092178"/>
            <a:ext cx="2835235" cy="354330"/>
          </a:xfrm>
          <a:prstGeom prst="rect">
            <a:avLst/>
          </a:prstGeom>
          <a:noFill/>
          <a:ln/>
        </p:spPr>
        <p:txBody>
          <a:bodyPr wrap="none" lIns="0" tIns="0" rIns="0" bIns="0" rtlCol="0" anchor="t"/>
          <a:lstStyle/>
          <a:p>
            <a:pPr marL="0" indent="0">
              <a:lnSpc>
                <a:spcPts val="2750"/>
              </a:lnSpc>
              <a:buNone/>
            </a:pPr>
            <a:r>
              <a:rPr lang="en-US" sz="2200" u="sng" dirty="0">
                <a:solidFill>
                  <a:srgbClr val="403CCF"/>
                </a:solidFill>
                <a:latin typeface="Libre Baskerville" pitchFamily="34" charset="0"/>
                <a:ea typeface="Libre Baskerville" pitchFamily="34" charset="-122"/>
                <a:cs typeface="Libre Baskerville" pitchFamily="34" charset="-120"/>
                <a:hlinkClick r:id="rId3">
                  <a:extLst>
                    <a:ext uri="{A12FA001-AC4F-418D-AE19-62706E023703}">
                      <ahyp:hlinkClr xmlns:ahyp="http://schemas.microsoft.com/office/drawing/2018/hyperlinkcolor" xmlns="" val="tx"/>
                    </a:ext>
                  </a:extLst>
                </a:hlinkClick>
              </a:rPr>
              <a:t>Midjourney</a:t>
            </a:r>
            <a:endParaRPr lang="en-US" sz="2200" dirty="0"/>
          </a:p>
        </p:txBody>
      </p:sp>
      <p:sp>
        <p:nvSpPr>
          <p:cNvPr id="5" name="Text 3"/>
          <p:cNvSpPr/>
          <p:nvPr/>
        </p:nvSpPr>
        <p:spPr>
          <a:xfrm>
            <a:off x="793790" y="4673322"/>
            <a:ext cx="3978116" cy="362903"/>
          </a:xfrm>
          <a:prstGeom prst="rect">
            <a:avLst/>
          </a:prstGeom>
          <a:noFill/>
          <a:ln/>
        </p:spPr>
        <p:txBody>
          <a:bodyPr wrap="non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Best for artistic styles and aesthetics.</a:t>
            </a:r>
            <a:endParaRPr lang="en-US" sz="1750" dirty="0"/>
          </a:p>
        </p:txBody>
      </p:sp>
      <p:sp>
        <p:nvSpPr>
          <p:cNvPr id="6" name="Text 4"/>
          <p:cNvSpPr/>
          <p:nvPr/>
        </p:nvSpPr>
        <p:spPr>
          <a:xfrm>
            <a:off x="5332928" y="4092178"/>
            <a:ext cx="2835235" cy="354330"/>
          </a:xfrm>
          <a:prstGeom prst="rect">
            <a:avLst/>
          </a:prstGeom>
          <a:noFill/>
          <a:ln/>
        </p:spPr>
        <p:txBody>
          <a:bodyPr wrap="none" lIns="0" tIns="0" rIns="0" bIns="0" rtlCol="0" anchor="t"/>
          <a:lstStyle/>
          <a:p>
            <a:pPr marL="0" indent="0">
              <a:lnSpc>
                <a:spcPts val="2750"/>
              </a:lnSpc>
              <a:buNone/>
            </a:pPr>
            <a:r>
              <a:rPr lang="en-US" sz="2200" u="sng" dirty="0">
                <a:solidFill>
                  <a:srgbClr val="403CCF"/>
                </a:solidFill>
                <a:latin typeface="Libre Baskerville" pitchFamily="34" charset="0"/>
                <a:ea typeface="Libre Baskerville" pitchFamily="34" charset="-122"/>
                <a:cs typeface="Libre Baskerville" pitchFamily="34" charset="-120"/>
                <a:hlinkClick r:id="rId4">
                  <a:extLst>
                    <a:ext uri="{A12FA001-AC4F-418D-AE19-62706E023703}">
                      <ahyp:hlinkClr xmlns:ahyp="http://schemas.microsoft.com/office/drawing/2018/hyperlinkcolor" xmlns="" val="tx"/>
                    </a:ext>
                  </a:extLst>
                </a:hlinkClick>
              </a:rPr>
              <a:t>DALL-3</a:t>
            </a:r>
            <a:endParaRPr lang="en-US" sz="2200" dirty="0"/>
          </a:p>
        </p:txBody>
      </p:sp>
      <p:sp>
        <p:nvSpPr>
          <p:cNvPr id="7" name="Text 5"/>
          <p:cNvSpPr/>
          <p:nvPr/>
        </p:nvSpPr>
        <p:spPr>
          <a:xfrm>
            <a:off x="5332928" y="4673322"/>
            <a:ext cx="3978116" cy="362903"/>
          </a:xfrm>
          <a:prstGeom prst="rect">
            <a:avLst/>
          </a:prstGeom>
          <a:noFill/>
          <a:ln/>
        </p:spPr>
        <p:txBody>
          <a:bodyPr wrap="non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Excels at prompt understanding.</a:t>
            </a:r>
            <a:endParaRPr lang="en-US" sz="1750" dirty="0"/>
          </a:p>
        </p:txBody>
      </p:sp>
      <p:sp>
        <p:nvSpPr>
          <p:cNvPr id="8" name="Text 6"/>
          <p:cNvSpPr/>
          <p:nvPr/>
        </p:nvSpPr>
        <p:spPr>
          <a:xfrm>
            <a:off x="9872067" y="4092178"/>
            <a:ext cx="2835235" cy="354330"/>
          </a:xfrm>
          <a:prstGeom prst="rect">
            <a:avLst/>
          </a:prstGeom>
          <a:noFill/>
          <a:ln/>
        </p:spPr>
        <p:txBody>
          <a:bodyPr wrap="none" lIns="0" tIns="0" rIns="0" bIns="0" rtlCol="0" anchor="t"/>
          <a:lstStyle/>
          <a:p>
            <a:pPr marL="0" indent="0">
              <a:lnSpc>
                <a:spcPts val="2750"/>
              </a:lnSpc>
              <a:buNone/>
            </a:pPr>
            <a:r>
              <a:rPr lang="en-US" sz="2200" u="sng" dirty="0">
                <a:solidFill>
                  <a:srgbClr val="403CCF"/>
                </a:solidFill>
                <a:latin typeface="Libre Baskerville" pitchFamily="34" charset="0"/>
                <a:ea typeface="Libre Baskerville" pitchFamily="34" charset="-122"/>
                <a:cs typeface="Libre Baskerville" pitchFamily="34" charset="-120"/>
                <a:hlinkClick r:id="rId5">
                  <a:extLst>
                    <a:ext uri="{A12FA001-AC4F-418D-AE19-62706E023703}">
                      <ahyp:hlinkClr xmlns:ahyp="http://schemas.microsoft.com/office/drawing/2018/hyperlinkcolor" xmlns="" val="tx"/>
                    </a:ext>
                  </a:extLst>
                </a:hlinkClick>
              </a:rPr>
              <a:t>Stable Diffusion</a:t>
            </a:r>
            <a:endParaRPr lang="en-US" sz="2200" dirty="0"/>
          </a:p>
        </p:txBody>
      </p:sp>
      <p:sp>
        <p:nvSpPr>
          <p:cNvPr id="9" name="Text 7"/>
          <p:cNvSpPr/>
          <p:nvPr/>
        </p:nvSpPr>
        <p:spPr>
          <a:xfrm>
            <a:off x="9872067" y="4673322"/>
            <a:ext cx="3978116" cy="362903"/>
          </a:xfrm>
          <a:prstGeom prst="rect">
            <a:avLst/>
          </a:prstGeom>
          <a:noFill/>
          <a:ln/>
        </p:spPr>
        <p:txBody>
          <a:bodyPr wrap="non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Offers great customization.</a:t>
            </a:r>
            <a:endParaRPr lang="en-US" sz="1750" dirty="0"/>
          </a:p>
        </p:txBody>
      </p:sp>
      <p:sp>
        <p:nvSpPr>
          <p:cNvPr id="10" name="Text 8"/>
          <p:cNvSpPr/>
          <p:nvPr/>
        </p:nvSpPr>
        <p:spPr>
          <a:xfrm>
            <a:off x="793790" y="572226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03CCF"/>
                </a:solidFill>
                <a:latin typeface="Libre Baskerville" pitchFamily="34" charset="0"/>
                <a:ea typeface="Libre Baskerville" pitchFamily="34" charset="-122"/>
                <a:cs typeface="Libre Baskerville" pitchFamily="34" charset="-120"/>
              </a:rPr>
              <a:t>Canva</a:t>
            </a:r>
            <a:endParaRPr lang="en-US" sz="2200" dirty="0"/>
          </a:p>
        </p:txBody>
      </p:sp>
      <p:sp>
        <p:nvSpPr>
          <p:cNvPr id="11" name="Text 9"/>
          <p:cNvSpPr/>
          <p:nvPr/>
        </p:nvSpPr>
        <p:spPr>
          <a:xfrm>
            <a:off x="793790" y="6303407"/>
            <a:ext cx="3978116" cy="362903"/>
          </a:xfrm>
          <a:prstGeom prst="rect">
            <a:avLst/>
          </a:prstGeom>
          <a:noFill/>
          <a:ln/>
        </p:spPr>
        <p:txBody>
          <a:bodyPr wrap="non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User-friendly and best for beginners.</a:t>
            </a:r>
            <a:endParaRPr lang="en-US" sz="1750" dirty="0"/>
          </a:p>
        </p:txBody>
      </p:sp>
      <p:sp>
        <p:nvSpPr>
          <p:cNvPr id="12" name="Text 10"/>
          <p:cNvSpPr/>
          <p:nvPr/>
        </p:nvSpPr>
        <p:spPr>
          <a:xfrm>
            <a:off x="5332928" y="572226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03CCF"/>
                </a:solidFill>
                <a:latin typeface="Libre Baskerville" pitchFamily="34" charset="0"/>
                <a:ea typeface="Libre Baskerville" pitchFamily="34" charset="-122"/>
                <a:cs typeface="Libre Baskerville" pitchFamily="34" charset="-120"/>
              </a:rPr>
              <a:t>Adobe Firefly</a:t>
            </a:r>
            <a:endParaRPr lang="en-US" sz="2200" dirty="0"/>
          </a:p>
        </p:txBody>
      </p:sp>
      <p:sp>
        <p:nvSpPr>
          <p:cNvPr id="13" name="Text 11"/>
          <p:cNvSpPr/>
          <p:nvPr/>
        </p:nvSpPr>
        <p:spPr>
          <a:xfrm>
            <a:off x="5332928" y="6303407"/>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For more experiments and professionals.</a:t>
            </a:r>
            <a:endParaRPr lang="en-US" sz="1750" dirty="0"/>
          </a:p>
        </p:txBody>
      </p:sp>
      <p:sp>
        <p:nvSpPr>
          <p:cNvPr id="14" name="Text 12"/>
          <p:cNvSpPr/>
          <p:nvPr/>
        </p:nvSpPr>
        <p:spPr>
          <a:xfrm>
            <a:off x="9872067" y="572226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03CCF"/>
                </a:solidFill>
                <a:latin typeface="Libre Baskerville" pitchFamily="34" charset="0"/>
                <a:ea typeface="Libre Baskerville" pitchFamily="34" charset="-122"/>
                <a:cs typeface="Libre Baskerville" pitchFamily="34" charset="-120"/>
              </a:rPr>
              <a:t>Craiyon</a:t>
            </a:r>
            <a:endParaRPr lang="en-US" sz="2200" dirty="0"/>
          </a:p>
        </p:txBody>
      </p:sp>
      <p:sp>
        <p:nvSpPr>
          <p:cNvPr id="15" name="Text 13"/>
          <p:cNvSpPr/>
          <p:nvPr/>
        </p:nvSpPr>
        <p:spPr>
          <a:xfrm>
            <a:off x="9872067" y="6303407"/>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Alternative version of DALL·E mini, by the same developers.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08040" y="513993"/>
            <a:ext cx="3629620" cy="453747"/>
          </a:xfrm>
          <a:prstGeom prst="rect">
            <a:avLst/>
          </a:prstGeom>
          <a:noFill/>
          <a:ln/>
        </p:spPr>
        <p:txBody>
          <a:bodyPr wrap="none" lIns="0" tIns="0" rIns="0" bIns="0" rtlCol="0" anchor="t"/>
          <a:lstStyle/>
          <a:p>
            <a:pPr marL="0" indent="0">
              <a:lnSpc>
                <a:spcPts val="3550"/>
              </a:lnSpc>
              <a:buNone/>
            </a:pPr>
            <a:r>
              <a:rPr lang="en-US" sz="2850" dirty="0">
                <a:solidFill>
                  <a:srgbClr val="403CCF"/>
                </a:solidFill>
                <a:latin typeface="Libre Baskerville" pitchFamily="34" charset="0"/>
                <a:ea typeface="Libre Baskerville" pitchFamily="34" charset="-122"/>
                <a:cs typeface="Libre Baskerville" pitchFamily="34" charset="-120"/>
              </a:rPr>
              <a:t>Some results</a:t>
            </a:r>
            <a:endParaRPr lang="en-US" sz="2850" dirty="0"/>
          </a:p>
        </p:txBody>
      </p:sp>
      <p:sp>
        <p:nvSpPr>
          <p:cNvPr id="3" name="Text 1"/>
          <p:cNvSpPr/>
          <p:nvPr/>
        </p:nvSpPr>
        <p:spPr>
          <a:xfrm>
            <a:off x="508040" y="1185505"/>
            <a:ext cx="12908994" cy="226814"/>
          </a:xfrm>
          <a:prstGeom prst="rect">
            <a:avLst/>
          </a:prstGeom>
          <a:noFill/>
          <a:ln/>
        </p:spPr>
        <p:txBody>
          <a:bodyPr wrap="none" lIns="0" tIns="0" rIns="0" bIns="0" rtlCol="0" anchor="t"/>
          <a:lstStyle/>
          <a:p>
            <a:pPr marL="0" indent="0">
              <a:lnSpc>
                <a:spcPts val="1750"/>
              </a:lnSpc>
              <a:buNone/>
            </a:pPr>
            <a:r>
              <a:rPr lang="en-US" sz="1400" b="1" dirty="0">
                <a:solidFill>
                  <a:srgbClr val="403CCF"/>
                </a:solidFill>
                <a:latin typeface="Libre Baskerville" pitchFamily="34" charset="0"/>
                <a:ea typeface="Libre Baskerville" pitchFamily="34" charset="-122"/>
                <a:cs typeface="Libre Baskerville" pitchFamily="34" charset="-120"/>
              </a:rPr>
              <a:t>Promt:</a:t>
            </a:r>
            <a:r>
              <a:rPr lang="en-US" sz="1400" dirty="0">
                <a:solidFill>
                  <a:srgbClr val="403CCF"/>
                </a:solidFill>
                <a:latin typeface="Libre Baskerville" pitchFamily="34" charset="0"/>
                <a:ea typeface="Libre Baskerville" pitchFamily="34" charset="-122"/>
                <a:cs typeface="Libre Baskerville" pitchFamily="34" charset="-120"/>
              </a:rPr>
              <a:t> Create a realistic digital illustration of a young student in their early 20s, balancing work and study while pursuing a master's degree.</a:t>
            </a:r>
            <a:endParaRPr lang="en-US" sz="1400" dirty="0"/>
          </a:p>
        </p:txBody>
      </p:sp>
      <p:pic>
        <p:nvPicPr>
          <p:cNvPr id="4" name="Image 0" descr="preencoded.png"/>
          <p:cNvPicPr>
            <a:picLocks noChangeAspect="1"/>
          </p:cNvPicPr>
          <p:nvPr/>
        </p:nvPicPr>
        <p:blipFill>
          <a:blip r:embed="rId3"/>
          <a:stretch>
            <a:fillRect/>
          </a:stretch>
        </p:blipFill>
        <p:spPr>
          <a:xfrm>
            <a:off x="508040" y="1793319"/>
            <a:ext cx="2492335" cy="2492335"/>
          </a:xfrm>
          <a:prstGeom prst="rect">
            <a:avLst/>
          </a:prstGeom>
        </p:spPr>
      </p:pic>
      <p:pic>
        <p:nvPicPr>
          <p:cNvPr id="5" name="Image 1" descr="preencoded.png"/>
          <p:cNvPicPr>
            <a:picLocks noChangeAspect="1"/>
          </p:cNvPicPr>
          <p:nvPr/>
        </p:nvPicPr>
        <p:blipFill>
          <a:blip r:embed="rId4"/>
          <a:stretch>
            <a:fillRect/>
          </a:stretch>
        </p:blipFill>
        <p:spPr>
          <a:xfrm>
            <a:off x="5079087" y="1793319"/>
            <a:ext cx="2871430" cy="2871430"/>
          </a:xfrm>
          <a:prstGeom prst="rect">
            <a:avLst/>
          </a:prstGeom>
        </p:spPr>
      </p:pic>
      <p:pic>
        <p:nvPicPr>
          <p:cNvPr id="6" name="Image 2" descr="preencoded.png"/>
          <p:cNvPicPr>
            <a:picLocks noChangeAspect="1"/>
          </p:cNvPicPr>
          <p:nvPr/>
        </p:nvPicPr>
        <p:blipFill>
          <a:blip r:embed="rId5"/>
          <a:stretch>
            <a:fillRect/>
          </a:stretch>
        </p:blipFill>
        <p:spPr>
          <a:xfrm>
            <a:off x="10260568" y="1793319"/>
            <a:ext cx="2282547" cy="2282547"/>
          </a:xfrm>
          <a:prstGeom prst="rect">
            <a:avLst/>
          </a:prstGeom>
        </p:spPr>
      </p:pic>
      <p:pic>
        <p:nvPicPr>
          <p:cNvPr id="7" name="Image 3" descr="preencoded.png"/>
          <p:cNvPicPr>
            <a:picLocks noChangeAspect="1"/>
          </p:cNvPicPr>
          <p:nvPr/>
        </p:nvPicPr>
        <p:blipFill>
          <a:blip r:embed="rId6"/>
          <a:stretch>
            <a:fillRect/>
          </a:stretch>
        </p:blipFill>
        <p:spPr>
          <a:xfrm>
            <a:off x="508040" y="5154454"/>
            <a:ext cx="1726049" cy="1726049"/>
          </a:xfrm>
          <a:prstGeom prst="rect">
            <a:avLst/>
          </a:prstGeom>
        </p:spPr>
      </p:pic>
      <p:pic>
        <p:nvPicPr>
          <p:cNvPr id="8" name="Image 4" descr="preencoded.png"/>
          <p:cNvPicPr>
            <a:picLocks noChangeAspect="1"/>
          </p:cNvPicPr>
          <p:nvPr/>
        </p:nvPicPr>
        <p:blipFill>
          <a:blip r:embed="rId7"/>
          <a:stretch>
            <a:fillRect/>
          </a:stretch>
        </p:blipFill>
        <p:spPr>
          <a:xfrm>
            <a:off x="4536400" y="5154454"/>
            <a:ext cx="1911548" cy="2397800"/>
          </a:xfrm>
          <a:prstGeom prst="rect">
            <a:avLst/>
          </a:prstGeom>
        </p:spPr>
      </p:pic>
      <p:pic>
        <p:nvPicPr>
          <p:cNvPr id="9" name="Image 5" descr="preencoded.png"/>
          <p:cNvPicPr>
            <a:picLocks noChangeAspect="1"/>
          </p:cNvPicPr>
          <p:nvPr/>
        </p:nvPicPr>
        <p:blipFill>
          <a:blip r:embed="rId8"/>
          <a:stretch>
            <a:fillRect/>
          </a:stretch>
        </p:blipFill>
        <p:spPr>
          <a:xfrm>
            <a:off x="7497604" y="5154454"/>
            <a:ext cx="1830943" cy="1830943"/>
          </a:xfrm>
          <a:prstGeom prst="rect">
            <a:avLst/>
          </a:prstGeom>
        </p:spPr>
      </p:pic>
      <p:pic>
        <p:nvPicPr>
          <p:cNvPr id="10" name="Image 6" descr="preencoded.png"/>
          <p:cNvPicPr>
            <a:picLocks noChangeAspect="1"/>
          </p:cNvPicPr>
          <p:nvPr/>
        </p:nvPicPr>
        <p:blipFill>
          <a:blip r:embed="rId9"/>
          <a:stretch>
            <a:fillRect/>
          </a:stretch>
        </p:blipFill>
        <p:spPr>
          <a:xfrm>
            <a:off x="11007090" y="5154454"/>
            <a:ext cx="1822847" cy="182284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08038" y="568285"/>
            <a:ext cx="7700724" cy="1288733"/>
          </a:xfrm>
          <a:prstGeom prst="rect">
            <a:avLst/>
          </a:prstGeom>
          <a:noFill/>
          <a:ln/>
        </p:spPr>
        <p:txBody>
          <a:bodyPr wrap="square" lIns="0" tIns="0" rIns="0" bIns="0" rtlCol="0" anchor="t"/>
          <a:lstStyle/>
          <a:p>
            <a:pPr marL="0" indent="0">
              <a:lnSpc>
                <a:spcPts val="5050"/>
              </a:lnSpc>
              <a:buNone/>
            </a:pPr>
            <a:r>
              <a:rPr lang="en-US" sz="4050" dirty="0">
                <a:solidFill>
                  <a:srgbClr val="403CCF"/>
                </a:solidFill>
                <a:latin typeface="Libre Baskerville" pitchFamily="34" charset="0"/>
                <a:ea typeface="Libre Baskerville" pitchFamily="34" charset="-122"/>
                <a:cs typeface="Libre Baskerville" pitchFamily="34" charset="-120"/>
              </a:rPr>
              <a:t>How AI Image Generation Works</a:t>
            </a:r>
            <a:endParaRPr lang="en-US" sz="4050" dirty="0"/>
          </a:p>
        </p:txBody>
      </p:sp>
      <p:sp>
        <p:nvSpPr>
          <p:cNvPr id="4" name="Text 1"/>
          <p:cNvSpPr/>
          <p:nvPr/>
        </p:nvSpPr>
        <p:spPr>
          <a:xfrm>
            <a:off x="6208038" y="2166223"/>
            <a:ext cx="7700724" cy="659844"/>
          </a:xfrm>
          <a:prstGeom prst="rect">
            <a:avLst/>
          </a:prstGeom>
          <a:noFill/>
          <a:ln/>
        </p:spPr>
        <p:txBody>
          <a:bodyPr wrap="square" lIns="0" tIns="0" rIns="0" bIns="0" rtlCol="0" anchor="t"/>
          <a:lstStyle/>
          <a:p>
            <a:pPr marL="0" indent="0">
              <a:lnSpc>
                <a:spcPts val="2550"/>
              </a:lnSpc>
              <a:buNone/>
            </a:pPr>
            <a:r>
              <a:rPr lang="en-US" sz="1600" dirty="0">
                <a:solidFill>
                  <a:srgbClr val="49495A"/>
                </a:solidFill>
                <a:latin typeface="Open Sans" pitchFamily="34" charset="0"/>
                <a:ea typeface="Open Sans" pitchFamily="34" charset="-122"/>
                <a:cs typeface="Open Sans" pitchFamily="34" charset="-120"/>
              </a:rPr>
              <a:t>AI image generation relies on deep learning models. Generative Adversarial Networks (GANs) are commonly used.</a:t>
            </a:r>
            <a:endParaRPr lang="en-US" sz="1600" dirty="0"/>
          </a:p>
        </p:txBody>
      </p:sp>
      <p:sp>
        <p:nvSpPr>
          <p:cNvPr id="5" name="Text 2"/>
          <p:cNvSpPr/>
          <p:nvPr/>
        </p:nvSpPr>
        <p:spPr>
          <a:xfrm>
            <a:off x="6208038" y="3058001"/>
            <a:ext cx="7700724" cy="659844"/>
          </a:xfrm>
          <a:prstGeom prst="rect">
            <a:avLst/>
          </a:prstGeom>
          <a:noFill/>
          <a:ln/>
        </p:spPr>
        <p:txBody>
          <a:bodyPr wrap="square" lIns="0" tIns="0" rIns="0" bIns="0" rtlCol="0" anchor="t"/>
          <a:lstStyle/>
          <a:p>
            <a:pPr marL="0" indent="0">
              <a:lnSpc>
                <a:spcPts val="2550"/>
              </a:lnSpc>
              <a:buNone/>
            </a:pPr>
            <a:r>
              <a:rPr lang="en-US" sz="1600" dirty="0">
                <a:solidFill>
                  <a:srgbClr val="49495A"/>
                </a:solidFill>
                <a:latin typeface="Open Sans" pitchFamily="34" charset="0"/>
                <a:ea typeface="Open Sans" pitchFamily="34" charset="-122"/>
                <a:cs typeface="Open Sans" pitchFamily="34" charset="-120"/>
              </a:rPr>
              <a:t>These models learn from vast datasets of images. They can then create new images from input text or images.</a:t>
            </a:r>
            <a:endParaRPr lang="en-US" sz="1600" dirty="0"/>
          </a:p>
        </p:txBody>
      </p:sp>
      <p:pic>
        <p:nvPicPr>
          <p:cNvPr id="6" name="Image 1" descr="preencoded.png"/>
          <p:cNvPicPr>
            <a:picLocks noChangeAspect="1"/>
          </p:cNvPicPr>
          <p:nvPr/>
        </p:nvPicPr>
        <p:blipFill>
          <a:blip r:embed="rId4"/>
          <a:stretch>
            <a:fillRect/>
          </a:stretch>
        </p:blipFill>
        <p:spPr>
          <a:xfrm>
            <a:off x="6208038" y="3949779"/>
            <a:ext cx="1030962" cy="1237178"/>
          </a:xfrm>
          <a:prstGeom prst="rect">
            <a:avLst/>
          </a:prstGeom>
        </p:spPr>
      </p:pic>
      <p:sp>
        <p:nvSpPr>
          <p:cNvPr id="7" name="Text 3"/>
          <p:cNvSpPr/>
          <p:nvPr/>
        </p:nvSpPr>
        <p:spPr>
          <a:xfrm>
            <a:off x="7548205" y="4155877"/>
            <a:ext cx="2577584" cy="322183"/>
          </a:xfrm>
          <a:prstGeom prst="rect">
            <a:avLst/>
          </a:prstGeom>
          <a:noFill/>
          <a:ln/>
        </p:spPr>
        <p:txBody>
          <a:bodyPr wrap="none" lIns="0" tIns="0" rIns="0" bIns="0" rtlCol="0" anchor="t"/>
          <a:lstStyle/>
          <a:p>
            <a:pPr marL="0" indent="0" algn="l">
              <a:lnSpc>
                <a:spcPts val="2500"/>
              </a:lnSpc>
              <a:buNone/>
            </a:pPr>
            <a:r>
              <a:rPr lang="en-US" sz="2000" dirty="0">
                <a:solidFill>
                  <a:srgbClr val="49495A"/>
                </a:solidFill>
                <a:latin typeface="Libre Baskerville" pitchFamily="34" charset="0"/>
                <a:ea typeface="Libre Baskerville" pitchFamily="34" charset="-122"/>
                <a:cs typeface="Libre Baskerville" pitchFamily="34" charset="-120"/>
              </a:rPr>
              <a:t>Data Input</a:t>
            </a:r>
            <a:endParaRPr lang="en-US" sz="2000" dirty="0"/>
          </a:p>
        </p:txBody>
      </p:sp>
      <p:sp>
        <p:nvSpPr>
          <p:cNvPr id="8" name="Text 4"/>
          <p:cNvSpPr/>
          <p:nvPr/>
        </p:nvSpPr>
        <p:spPr>
          <a:xfrm>
            <a:off x="7548205" y="4601766"/>
            <a:ext cx="6360557" cy="329922"/>
          </a:xfrm>
          <a:prstGeom prst="rect">
            <a:avLst/>
          </a:prstGeom>
          <a:noFill/>
          <a:ln/>
        </p:spPr>
        <p:txBody>
          <a:bodyPr wrap="none" lIns="0" tIns="0" rIns="0" bIns="0" rtlCol="0" anchor="t"/>
          <a:lstStyle/>
          <a:p>
            <a:pPr marL="0" indent="0" algn="l">
              <a:lnSpc>
                <a:spcPts val="2550"/>
              </a:lnSpc>
              <a:buNone/>
            </a:pPr>
            <a:r>
              <a:rPr lang="en-US" sz="1600" dirty="0">
                <a:solidFill>
                  <a:srgbClr val="49495A"/>
                </a:solidFill>
                <a:latin typeface="Open Sans" pitchFamily="34" charset="0"/>
                <a:ea typeface="Open Sans" pitchFamily="34" charset="-122"/>
                <a:cs typeface="Open Sans" pitchFamily="34" charset="-120"/>
              </a:rPr>
              <a:t>Vast image datasets.</a:t>
            </a:r>
            <a:endParaRPr lang="en-US" sz="1600" dirty="0"/>
          </a:p>
        </p:txBody>
      </p:sp>
      <p:pic>
        <p:nvPicPr>
          <p:cNvPr id="9" name="Image 2" descr="preencoded.png"/>
          <p:cNvPicPr>
            <a:picLocks noChangeAspect="1"/>
          </p:cNvPicPr>
          <p:nvPr/>
        </p:nvPicPr>
        <p:blipFill>
          <a:blip r:embed="rId5"/>
          <a:stretch>
            <a:fillRect/>
          </a:stretch>
        </p:blipFill>
        <p:spPr>
          <a:xfrm>
            <a:off x="6208038" y="5186958"/>
            <a:ext cx="1030962" cy="1237178"/>
          </a:xfrm>
          <a:prstGeom prst="rect">
            <a:avLst/>
          </a:prstGeom>
        </p:spPr>
      </p:pic>
      <p:sp>
        <p:nvSpPr>
          <p:cNvPr id="10" name="Text 5"/>
          <p:cNvSpPr/>
          <p:nvPr/>
        </p:nvSpPr>
        <p:spPr>
          <a:xfrm>
            <a:off x="7548205" y="5393055"/>
            <a:ext cx="2577584" cy="322183"/>
          </a:xfrm>
          <a:prstGeom prst="rect">
            <a:avLst/>
          </a:prstGeom>
          <a:noFill/>
          <a:ln/>
        </p:spPr>
        <p:txBody>
          <a:bodyPr wrap="none" lIns="0" tIns="0" rIns="0" bIns="0" rtlCol="0" anchor="t"/>
          <a:lstStyle/>
          <a:p>
            <a:pPr marL="0" indent="0" algn="l">
              <a:lnSpc>
                <a:spcPts val="2500"/>
              </a:lnSpc>
              <a:buNone/>
            </a:pPr>
            <a:r>
              <a:rPr lang="en-US" sz="2000" dirty="0">
                <a:solidFill>
                  <a:srgbClr val="49495A"/>
                </a:solidFill>
                <a:latin typeface="Libre Baskerville" pitchFamily="34" charset="0"/>
                <a:ea typeface="Libre Baskerville" pitchFamily="34" charset="-122"/>
                <a:cs typeface="Libre Baskerville" pitchFamily="34" charset="-120"/>
              </a:rPr>
              <a:t>Deep Learning</a:t>
            </a:r>
            <a:endParaRPr lang="en-US" sz="2000" dirty="0"/>
          </a:p>
        </p:txBody>
      </p:sp>
      <p:sp>
        <p:nvSpPr>
          <p:cNvPr id="11" name="Text 6"/>
          <p:cNvSpPr/>
          <p:nvPr/>
        </p:nvSpPr>
        <p:spPr>
          <a:xfrm>
            <a:off x="7548205" y="5838944"/>
            <a:ext cx="6360557" cy="329922"/>
          </a:xfrm>
          <a:prstGeom prst="rect">
            <a:avLst/>
          </a:prstGeom>
          <a:noFill/>
          <a:ln/>
        </p:spPr>
        <p:txBody>
          <a:bodyPr wrap="none" lIns="0" tIns="0" rIns="0" bIns="0" rtlCol="0" anchor="t"/>
          <a:lstStyle/>
          <a:p>
            <a:pPr marL="0" indent="0" algn="l">
              <a:lnSpc>
                <a:spcPts val="2550"/>
              </a:lnSpc>
              <a:buNone/>
            </a:pPr>
            <a:r>
              <a:rPr lang="en-US" sz="1600" dirty="0">
                <a:solidFill>
                  <a:srgbClr val="49495A"/>
                </a:solidFill>
                <a:latin typeface="Open Sans" pitchFamily="34" charset="0"/>
                <a:ea typeface="Open Sans" pitchFamily="34" charset="-122"/>
                <a:cs typeface="Open Sans" pitchFamily="34" charset="-120"/>
              </a:rPr>
              <a:t>GANs learn image features.</a:t>
            </a:r>
            <a:endParaRPr lang="en-US" sz="1600" dirty="0"/>
          </a:p>
        </p:txBody>
      </p:sp>
      <p:pic>
        <p:nvPicPr>
          <p:cNvPr id="12" name="Image 3" descr="preencoded.png"/>
          <p:cNvPicPr>
            <a:picLocks noChangeAspect="1"/>
          </p:cNvPicPr>
          <p:nvPr/>
        </p:nvPicPr>
        <p:blipFill>
          <a:blip r:embed="rId6"/>
          <a:stretch>
            <a:fillRect/>
          </a:stretch>
        </p:blipFill>
        <p:spPr>
          <a:xfrm>
            <a:off x="6208038" y="6424136"/>
            <a:ext cx="1030962" cy="1237178"/>
          </a:xfrm>
          <a:prstGeom prst="rect">
            <a:avLst/>
          </a:prstGeom>
        </p:spPr>
      </p:pic>
      <p:sp>
        <p:nvSpPr>
          <p:cNvPr id="13" name="Text 7"/>
          <p:cNvSpPr/>
          <p:nvPr/>
        </p:nvSpPr>
        <p:spPr>
          <a:xfrm>
            <a:off x="7548205" y="6630233"/>
            <a:ext cx="2577584" cy="322183"/>
          </a:xfrm>
          <a:prstGeom prst="rect">
            <a:avLst/>
          </a:prstGeom>
          <a:noFill/>
          <a:ln/>
        </p:spPr>
        <p:txBody>
          <a:bodyPr wrap="none" lIns="0" tIns="0" rIns="0" bIns="0" rtlCol="0" anchor="t"/>
          <a:lstStyle/>
          <a:p>
            <a:pPr marL="0" indent="0" algn="l">
              <a:lnSpc>
                <a:spcPts val="2500"/>
              </a:lnSpc>
              <a:buNone/>
            </a:pPr>
            <a:r>
              <a:rPr lang="en-US" sz="2000" dirty="0">
                <a:solidFill>
                  <a:srgbClr val="49495A"/>
                </a:solidFill>
                <a:latin typeface="Libre Baskerville" pitchFamily="34" charset="0"/>
                <a:ea typeface="Libre Baskerville" pitchFamily="34" charset="-122"/>
                <a:cs typeface="Libre Baskerville" pitchFamily="34" charset="-120"/>
              </a:rPr>
              <a:t>Image Synthesis</a:t>
            </a:r>
            <a:endParaRPr lang="en-US" sz="2000" dirty="0"/>
          </a:p>
        </p:txBody>
      </p:sp>
      <p:sp>
        <p:nvSpPr>
          <p:cNvPr id="14" name="Text 8"/>
          <p:cNvSpPr/>
          <p:nvPr/>
        </p:nvSpPr>
        <p:spPr>
          <a:xfrm>
            <a:off x="7548205" y="7076122"/>
            <a:ext cx="6360557" cy="329922"/>
          </a:xfrm>
          <a:prstGeom prst="rect">
            <a:avLst/>
          </a:prstGeom>
          <a:noFill/>
          <a:ln/>
        </p:spPr>
        <p:txBody>
          <a:bodyPr wrap="none" lIns="0" tIns="0" rIns="0" bIns="0" rtlCol="0" anchor="t"/>
          <a:lstStyle/>
          <a:p>
            <a:pPr marL="0" indent="0" algn="l">
              <a:lnSpc>
                <a:spcPts val="2550"/>
              </a:lnSpc>
              <a:buNone/>
            </a:pPr>
            <a:r>
              <a:rPr lang="en-US" sz="1600" dirty="0">
                <a:solidFill>
                  <a:srgbClr val="49495A"/>
                </a:solidFill>
                <a:latin typeface="Open Sans" pitchFamily="34" charset="0"/>
                <a:ea typeface="Open Sans" pitchFamily="34" charset="-122"/>
                <a:cs typeface="Open Sans" pitchFamily="34" charset="-120"/>
              </a:rPr>
              <a:t>Generate new images.</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188958"/>
            <a:ext cx="5964674" cy="708779"/>
          </a:xfrm>
          <a:prstGeom prst="rect">
            <a:avLst/>
          </a:prstGeom>
          <a:noFill/>
          <a:ln/>
        </p:spPr>
        <p:txBody>
          <a:bodyPr wrap="none" lIns="0" tIns="0" rIns="0" bIns="0" rtlCol="0" anchor="t"/>
          <a:lstStyle/>
          <a:p>
            <a:pPr marL="0" indent="0">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Prompt Engineering</a:t>
            </a:r>
            <a:endParaRPr lang="en-US" sz="4450" dirty="0"/>
          </a:p>
        </p:txBody>
      </p:sp>
      <p:sp>
        <p:nvSpPr>
          <p:cNvPr id="4" name="Text 1"/>
          <p:cNvSpPr/>
          <p:nvPr/>
        </p:nvSpPr>
        <p:spPr>
          <a:xfrm>
            <a:off x="793790" y="2237899"/>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Prompt engineering is essential for quality AI images. Crafting precise and creative text prompts is key.</a:t>
            </a:r>
            <a:endParaRPr lang="en-US" sz="1750" dirty="0"/>
          </a:p>
        </p:txBody>
      </p:sp>
      <p:sp>
        <p:nvSpPr>
          <p:cNvPr id="5" name="Text 2"/>
          <p:cNvSpPr/>
          <p:nvPr/>
        </p:nvSpPr>
        <p:spPr>
          <a:xfrm>
            <a:off x="793790" y="3218855"/>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Experiment with descriptive language and artistic styles. Add details about mood and lighting to enhance results.</a:t>
            </a:r>
            <a:endParaRPr lang="en-US" sz="1750" dirty="0"/>
          </a:p>
        </p:txBody>
      </p:sp>
      <p:sp>
        <p:nvSpPr>
          <p:cNvPr id="6" name="Shape 3"/>
          <p:cNvSpPr/>
          <p:nvPr/>
        </p:nvSpPr>
        <p:spPr>
          <a:xfrm>
            <a:off x="793790" y="4199811"/>
            <a:ext cx="3664863" cy="1306949"/>
          </a:xfrm>
          <a:prstGeom prst="roundRect">
            <a:avLst>
              <a:gd name="adj" fmla="val 2603"/>
            </a:avLst>
          </a:prstGeom>
          <a:solidFill>
            <a:srgbClr val="EAE8F3"/>
          </a:solidFill>
          <a:ln/>
        </p:spPr>
      </p:sp>
      <p:sp>
        <p:nvSpPr>
          <p:cNvPr id="7" name="Text 4"/>
          <p:cNvSpPr/>
          <p:nvPr/>
        </p:nvSpPr>
        <p:spPr>
          <a:xfrm>
            <a:off x="1020604" y="442662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Specificity</a:t>
            </a:r>
            <a:endParaRPr lang="en-US" sz="2200" dirty="0"/>
          </a:p>
        </p:txBody>
      </p:sp>
      <p:sp>
        <p:nvSpPr>
          <p:cNvPr id="8" name="Text 5"/>
          <p:cNvSpPr/>
          <p:nvPr/>
        </p:nvSpPr>
        <p:spPr>
          <a:xfrm>
            <a:off x="1020604" y="4917043"/>
            <a:ext cx="3211235" cy="362903"/>
          </a:xfrm>
          <a:prstGeom prst="rect">
            <a:avLst/>
          </a:prstGeom>
          <a:noFill/>
          <a:ln/>
        </p:spPr>
        <p:txBody>
          <a:bodyPr wrap="non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Use precise language.</a:t>
            </a:r>
            <a:endParaRPr lang="en-US" sz="1750" dirty="0"/>
          </a:p>
        </p:txBody>
      </p:sp>
      <p:sp>
        <p:nvSpPr>
          <p:cNvPr id="9" name="Shape 6"/>
          <p:cNvSpPr/>
          <p:nvPr/>
        </p:nvSpPr>
        <p:spPr>
          <a:xfrm>
            <a:off x="4685467" y="4199811"/>
            <a:ext cx="3664863" cy="1306949"/>
          </a:xfrm>
          <a:prstGeom prst="roundRect">
            <a:avLst>
              <a:gd name="adj" fmla="val 2603"/>
            </a:avLst>
          </a:prstGeom>
          <a:solidFill>
            <a:srgbClr val="EAE8F3"/>
          </a:solidFill>
          <a:ln/>
        </p:spPr>
      </p:sp>
      <p:sp>
        <p:nvSpPr>
          <p:cNvPr id="10" name="Text 7"/>
          <p:cNvSpPr/>
          <p:nvPr/>
        </p:nvSpPr>
        <p:spPr>
          <a:xfrm>
            <a:off x="4912281" y="442662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Creativity</a:t>
            </a:r>
            <a:endParaRPr lang="en-US" sz="2200" dirty="0"/>
          </a:p>
        </p:txBody>
      </p:sp>
      <p:sp>
        <p:nvSpPr>
          <p:cNvPr id="11" name="Text 8"/>
          <p:cNvSpPr/>
          <p:nvPr/>
        </p:nvSpPr>
        <p:spPr>
          <a:xfrm>
            <a:off x="4912281" y="4917043"/>
            <a:ext cx="3211235" cy="362903"/>
          </a:xfrm>
          <a:prstGeom prst="rect">
            <a:avLst/>
          </a:prstGeom>
          <a:noFill/>
          <a:ln/>
        </p:spPr>
        <p:txBody>
          <a:bodyPr wrap="non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Experiment with styles.</a:t>
            </a:r>
            <a:endParaRPr lang="en-US" sz="1750" dirty="0"/>
          </a:p>
        </p:txBody>
      </p:sp>
      <p:sp>
        <p:nvSpPr>
          <p:cNvPr id="12" name="Shape 9"/>
          <p:cNvSpPr/>
          <p:nvPr/>
        </p:nvSpPr>
        <p:spPr>
          <a:xfrm>
            <a:off x="793790" y="5733574"/>
            <a:ext cx="7556421" cy="1306949"/>
          </a:xfrm>
          <a:prstGeom prst="roundRect">
            <a:avLst>
              <a:gd name="adj" fmla="val 2603"/>
            </a:avLst>
          </a:prstGeom>
          <a:solidFill>
            <a:srgbClr val="EAE8F3"/>
          </a:solidFill>
          <a:ln/>
        </p:spPr>
      </p:sp>
      <p:sp>
        <p:nvSpPr>
          <p:cNvPr id="13" name="Text 10"/>
          <p:cNvSpPr/>
          <p:nvPr/>
        </p:nvSpPr>
        <p:spPr>
          <a:xfrm>
            <a:off x="1020604" y="596038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Details</a:t>
            </a:r>
            <a:endParaRPr lang="en-US" sz="2200" dirty="0"/>
          </a:p>
        </p:txBody>
      </p:sp>
      <p:sp>
        <p:nvSpPr>
          <p:cNvPr id="14" name="Text 11"/>
          <p:cNvSpPr/>
          <p:nvPr/>
        </p:nvSpPr>
        <p:spPr>
          <a:xfrm>
            <a:off x="1020604" y="6450806"/>
            <a:ext cx="7102793" cy="362903"/>
          </a:xfrm>
          <a:prstGeom prst="rect">
            <a:avLst/>
          </a:prstGeom>
          <a:noFill/>
          <a:ln/>
        </p:spPr>
        <p:txBody>
          <a:bodyPr wrap="non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Specify mood and lighting.</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61723" y="684252"/>
            <a:ext cx="4823698" cy="602813"/>
          </a:xfrm>
          <a:prstGeom prst="rect">
            <a:avLst/>
          </a:prstGeom>
          <a:noFill/>
          <a:ln/>
        </p:spPr>
        <p:txBody>
          <a:bodyPr wrap="none" lIns="0" tIns="0" rIns="0" bIns="0" rtlCol="0" anchor="t"/>
          <a:lstStyle/>
          <a:p>
            <a:pPr marL="0" indent="0">
              <a:lnSpc>
                <a:spcPts val="4700"/>
              </a:lnSpc>
              <a:buNone/>
            </a:pPr>
            <a:r>
              <a:rPr lang="en-US" sz="3750" dirty="0">
                <a:solidFill>
                  <a:srgbClr val="403CCF"/>
                </a:solidFill>
                <a:latin typeface="Libre Baskerville" pitchFamily="34" charset="0"/>
                <a:ea typeface="Libre Baskerville" pitchFamily="34" charset="-122"/>
                <a:cs typeface="Libre Baskerville" pitchFamily="34" charset="-120"/>
              </a:rPr>
              <a:t>Use Cases</a:t>
            </a:r>
            <a:endParaRPr lang="en-US" sz="3750" dirty="0"/>
          </a:p>
        </p:txBody>
      </p:sp>
      <p:sp>
        <p:nvSpPr>
          <p:cNvPr id="4" name="Text 1"/>
          <p:cNvSpPr/>
          <p:nvPr/>
        </p:nvSpPr>
        <p:spPr>
          <a:xfrm>
            <a:off x="6161723" y="1576388"/>
            <a:ext cx="7793355" cy="617458"/>
          </a:xfrm>
          <a:prstGeom prst="rect">
            <a:avLst/>
          </a:prstGeom>
          <a:noFill/>
          <a:ln/>
        </p:spPr>
        <p:txBody>
          <a:bodyPr wrap="square" lIns="0" tIns="0" rIns="0" bIns="0" rtlCol="0" anchor="t"/>
          <a:lstStyle/>
          <a:p>
            <a:pPr marL="0" indent="0">
              <a:lnSpc>
                <a:spcPts val="2400"/>
              </a:lnSpc>
              <a:buNone/>
            </a:pPr>
            <a:r>
              <a:rPr lang="en-US" sz="1500" dirty="0">
                <a:solidFill>
                  <a:srgbClr val="49495A"/>
                </a:solidFill>
                <a:latin typeface="Open Sans" pitchFamily="34" charset="0"/>
                <a:ea typeface="Open Sans" pitchFamily="34" charset="-122"/>
                <a:cs typeface="Open Sans" pitchFamily="34" charset="-120"/>
              </a:rPr>
              <a:t>AI image generation has diverse applications. It revolutionizes art, design, marketing, and education.</a:t>
            </a:r>
            <a:endParaRPr lang="en-US" sz="1500" dirty="0"/>
          </a:p>
        </p:txBody>
      </p:sp>
      <p:sp>
        <p:nvSpPr>
          <p:cNvPr id="5" name="Text 2"/>
          <p:cNvSpPr/>
          <p:nvPr/>
        </p:nvSpPr>
        <p:spPr>
          <a:xfrm>
            <a:off x="6161723" y="2410897"/>
            <a:ext cx="7793355" cy="617458"/>
          </a:xfrm>
          <a:prstGeom prst="rect">
            <a:avLst/>
          </a:prstGeom>
          <a:noFill/>
          <a:ln/>
        </p:spPr>
        <p:txBody>
          <a:bodyPr wrap="square" lIns="0" tIns="0" rIns="0" bIns="0" rtlCol="0" anchor="t"/>
          <a:lstStyle/>
          <a:p>
            <a:pPr marL="0" indent="0">
              <a:lnSpc>
                <a:spcPts val="2400"/>
              </a:lnSpc>
              <a:buNone/>
            </a:pPr>
            <a:r>
              <a:rPr lang="en-US" sz="1500" dirty="0">
                <a:solidFill>
                  <a:srgbClr val="49495A"/>
                </a:solidFill>
                <a:latin typeface="Open Sans" pitchFamily="34" charset="0"/>
                <a:ea typeface="Open Sans" pitchFamily="34" charset="-122"/>
                <a:cs typeface="Open Sans" pitchFamily="34" charset="-120"/>
              </a:rPr>
              <a:t>It accelerates content creation and enables innovative solutions. It also provides custom visuals for various needs.</a:t>
            </a:r>
            <a:endParaRPr lang="en-US" sz="1500" dirty="0"/>
          </a:p>
        </p:txBody>
      </p:sp>
      <p:pic>
        <p:nvPicPr>
          <p:cNvPr id="6" name="Image 1" descr="preencoded.png"/>
          <p:cNvPicPr>
            <a:picLocks noChangeAspect="1"/>
          </p:cNvPicPr>
          <p:nvPr/>
        </p:nvPicPr>
        <p:blipFill>
          <a:blip r:embed="rId4"/>
          <a:stretch>
            <a:fillRect/>
          </a:stretch>
        </p:blipFill>
        <p:spPr>
          <a:xfrm>
            <a:off x="6161723" y="3245406"/>
            <a:ext cx="482322" cy="482322"/>
          </a:xfrm>
          <a:prstGeom prst="rect">
            <a:avLst/>
          </a:prstGeom>
        </p:spPr>
      </p:pic>
      <p:sp>
        <p:nvSpPr>
          <p:cNvPr id="7" name="Text 3"/>
          <p:cNvSpPr/>
          <p:nvPr/>
        </p:nvSpPr>
        <p:spPr>
          <a:xfrm>
            <a:off x="6161723" y="3920609"/>
            <a:ext cx="2404824" cy="301466"/>
          </a:xfrm>
          <a:prstGeom prst="rect">
            <a:avLst/>
          </a:prstGeom>
          <a:noFill/>
          <a:ln/>
        </p:spPr>
        <p:txBody>
          <a:bodyPr wrap="none" lIns="0" tIns="0" rIns="0" bIns="0" rtlCol="0" anchor="t"/>
          <a:lstStyle/>
          <a:p>
            <a:pPr marL="0" indent="0" algn="l">
              <a:lnSpc>
                <a:spcPts val="2350"/>
              </a:lnSpc>
              <a:buNone/>
            </a:pPr>
            <a:r>
              <a:rPr lang="en-US" sz="1850" dirty="0">
                <a:solidFill>
                  <a:srgbClr val="49495A"/>
                </a:solidFill>
                <a:latin typeface="Libre Baskerville" pitchFamily="34" charset="0"/>
                <a:ea typeface="Libre Baskerville" pitchFamily="34" charset="-122"/>
                <a:cs typeface="Libre Baskerville" pitchFamily="34" charset="-120"/>
              </a:rPr>
              <a:t>Art &amp; Design</a:t>
            </a:r>
            <a:endParaRPr lang="en-US" sz="1850" dirty="0"/>
          </a:p>
        </p:txBody>
      </p:sp>
      <p:sp>
        <p:nvSpPr>
          <p:cNvPr id="8" name="Text 4"/>
          <p:cNvSpPr/>
          <p:nvPr/>
        </p:nvSpPr>
        <p:spPr>
          <a:xfrm>
            <a:off x="6161723" y="4337804"/>
            <a:ext cx="2404824" cy="308729"/>
          </a:xfrm>
          <a:prstGeom prst="rect">
            <a:avLst/>
          </a:prstGeom>
          <a:noFill/>
          <a:ln/>
        </p:spPr>
        <p:txBody>
          <a:bodyPr wrap="none" lIns="0" tIns="0" rIns="0" bIns="0" rtlCol="0" anchor="t"/>
          <a:lstStyle/>
          <a:p>
            <a:pPr marL="0" indent="0" algn="l">
              <a:lnSpc>
                <a:spcPts val="2400"/>
              </a:lnSpc>
              <a:buNone/>
            </a:pPr>
            <a:r>
              <a:rPr lang="en-US" sz="1500" dirty="0">
                <a:solidFill>
                  <a:srgbClr val="49495A"/>
                </a:solidFill>
                <a:latin typeface="Open Sans" pitchFamily="34" charset="0"/>
                <a:ea typeface="Open Sans" pitchFamily="34" charset="-122"/>
                <a:cs typeface="Open Sans" pitchFamily="34" charset="-120"/>
              </a:rPr>
              <a:t>Create digital art.</a:t>
            </a:r>
            <a:endParaRPr lang="en-US" sz="1500" dirty="0"/>
          </a:p>
        </p:txBody>
      </p:sp>
      <p:pic>
        <p:nvPicPr>
          <p:cNvPr id="9" name="Image 2" descr="preencoded.png"/>
          <p:cNvPicPr>
            <a:picLocks noChangeAspect="1"/>
          </p:cNvPicPr>
          <p:nvPr/>
        </p:nvPicPr>
        <p:blipFill>
          <a:blip r:embed="rId5"/>
          <a:stretch>
            <a:fillRect/>
          </a:stretch>
        </p:blipFill>
        <p:spPr>
          <a:xfrm>
            <a:off x="8855869" y="3245406"/>
            <a:ext cx="482322" cy="482322"/>
          </a:xfrm>
          <a:prstGeom prst="rect">
            <a:avLst/>
          </a:prstGeom>
        </p:spPr>
      </p:pic>
      <p:sp>
        <p:nvSpPr>
          <p:cNvPr id="10" name="Text 5"/>
          <p:cNvSpPr/>
          <p:nvPr/>
        </p:nvSpPr>
        <p:spPr>
          <a:xfrm>
            <a:off x="8855869" y="3920609"/>
            <a:ext cx="2404943" cy="301466"/>
          </a:xfrm>
          <a:prstGeom prst="rect">
            <a:avLst/>
          </a:prstGeom>
          <a:noFill/>
          <a:ln/>
        </p:spPr>
        <p:txBody>
          <a:bodyPr wrap="none" lIns="0" tIns="0" rIns="0" bIns="0" rtlCol="0" anchor="t"/>
          <a:lstStyle/>
          <a:p>
            <a:pPr marL="0" indent="0" algn="l">
              <a:lnSpc>
                <a:spcPts val="2350"/>
              </a:lnSpc>
              <a:buNone/>
            </a:pPr>
            <a:r>
              <a:rPr lang="en-US" sz="1850" dirty="0">
                <a:solidFill>
                  <a:srgbClr val="49495A"/>
                </a:solidFill>
                <a:latin typeface="Libre Baskerville" pitchFamily="34" charset="0"/>
                <a:ea typeface="Libre Baskerville" pitchFamily="34" charset="-122"/>
                <a:cs typeface="Libre Baskerville" pitchFamily="34" charset="-120"/>
              </a:rPr>
              <a:t>Marketing</a:t>
            </a:r>
            <a:endParaRPr lang="en-US" sz="1850" dirty="0"/>
          </a:p>
        </p:txBody>
      </p:sp>
      <p:sp>
        <p:nvSpPr>
          <p:cNvPr id="11" name="Text 6"/>
          <p:cNvSpPr/>
          <p:nvPr/>
        </p:nvSpPr>
        <p:spPr>
          <a:xfrm>
            <a:off x="8855869" y="4337804"/>
            <a:ext cx="2404943" cy="308729"/>
          </a:xfrm>
          <a:prstGeom prst="rect">
            <a:avLst/>
          </a:prstGeom>
          <a:noFill/>
          <a:ln/>
        </p:spPr>
        <p:txBody>
          <a:bodyPr wrap="none" lIns="0" tIns="0" rIns="0" bIns="0" rtlCol="0" anchor="t"/>
          <a:lstStyle/>
          <a:p>
            <a:pPr marL="0" indent="0" algn="l">
              <a:lnSpc>
                <a:spcPts val="2400"/>
              </a:lnSpc>
              <a:buNone/>
            </a:pPr>
            <a:r>
              <a:rPr lang="en-US" sz="1500" dirty="0">
                <a:solidFill>
                  <a:srgbClr val="49495A"/>
                </a:solidFill>
                <a:latin typeface="Open Sans" pitchFamily="34" charset="0"/>
                <a:ea typeface="Open Sans" pitchFamily="34" charset="-122"/>
                <a:cs typeface="Open Sans" pitchFamily="34" charset="-120"/>
              </a:rPr>
              <a:t>Generate ad content.</a:t>
            </a:r>
            <a:endParaRPr lang="en-US" sz="1500" dirty="0"/>
          </a:p>
        </p:txBody>
      </p:sp>
      <p:pic>
        <p:nvPicPr>
          <p:cNvPr id="12" name="Image 3" descr="preencoded.png"/>
          <p:cNvPicPr>
            <a:picLocks noChangeAspect="1"/>
          </p:cNvPicPr>
          <p:nvPr/>
        </p:nvPicPr>
        <p:blipFill>
          <a:blip r:embed="rId6"/>
          <a:stretch>
            <a:fillRect/>
          </a:stretch>
        </p:blipFill>
        <p:spPr>
          <a:xfrm>
            <a:off x="11550134" y="3245406"/>
            <a:ext cx="482322" cy="482322"/>
          </a:xfrm>
          <a:prstGeom prst="rect">
            <a:avLst/>
          </a:prstGeom>
        </p:spPr>
      </p:pic>
      <p:sp>
        <p:nvSpPr>
          <p:cNvPr id="13" name="Text 7"/>
          <p:cNvSpPr/>
          <p:nvPr/>
        </p:nvSpPr>
        <p:spPr>
          <a:xfrm>
            <a:off x="11550134" y="3920609"/>
            <a:ext cx="2404943" cy="301466"/>
          </a:xfrm>
          <a:prstGeom prst="rect">
            <a:avLst/>
          </a:prstGeom>
          <a:noFill/>
          <a:ln/>
        </p:spPr>
        <p:txBody>
          <a:bodyPr wrap="none" lIns="0" tIns="0" rIns="0" bIns="0" rtlCol="0" anchor="t"/>
          <a:lstStyle/>
          <a:p>
            <a:pPr marL="0" indent="0" algn="l">
              <a:lnSpc>
                <a:spcPts val="2350"/>
              </a:lnSpc>
              <a:buNone/>
            </a:pPr>
            <a:r>
              <a:rPr lang="en-US" sz="1850" dirty="0">
                <a:solidFill>
                  <a:srgbClr val="49495A"/>
                </a:solidFill>
                <a:latin typeface="Libre Baskerville" pitchFamily="34" charset="0"/>
                <a:ea typeface="Libre Baskerville" pitchFamily="34" charset="-122"/>
                <a:cs typeface="Libre Baskerville" pitchFamily="34" charset="-120"/>
              </a:rPr>
              <a:t>Education</a:t>
            </a:r>
            <a:endParaRPr lang="en-US" sz="1850" dirty="0"/>
          </a:p>
        </p:txBody>
      </p:sp>
      <p:sp>
        <p:nvSpPr>
          <p:cNvPr id="14" name="Text 8"/>
          <p:cNvSpPr/>
          <p:nvPr/>
        </p:nvSpPr>
        <p:spPr>
          <a:xfrm>
            <a:off x="11550134" y="4337804"/>
            <a:ext cx="2404943" cy="617458"/>
          </a:xfrm>
          <a:prstGeom prst="rect">
            <a:avLst/>
          </a:prstGeom>
          <a:noFill/>
          <a:ln/>
        </p:spPr>
        <p:txBody>
          <a:bodyPr wrap="square" lIns="0" tIns="0" rIns="0" bIns="0" rtlCol="0" anchor="t"/>
          <a:lstStyle/>
          <a:p>
            <a:pPr marL="0" indent="0" algn="l">
              <a:lnSpc>
                <a:spcPts val="2400"/>
              </a:lnSpc>
              <a:buNone/>
            </a:pPr>
            <a:r>
              <a:rPr lang="en-US" sz="1500" dirty="0">
                <a:solidFill>
                  <a:srgbClr val="49495A"/>
                </a:solidFill>
                <a:latin typeface="Open Sans" pitchFamily="34" charset="0"/>
                <a:ea typeface="Open Sans" pitchFamily="34" charset="-122"/>
                <a:cs typeface="Open Sans" pitchFamily="34" charset="-120"/>
              </a:rPr>
              <a:t>Illustrate learning materials.</a:t>
            </a:r>
            <a:endParaRPr lang="en-US" sz="1500" dirty="0"/>
          </a:p>
        </p:txBody>
      </p:sp>
      <p:pic>
        <p:nvPicPr>
          <p:cNvPr id="15" name="Image 4" descr="preencoded.png"/>
          <p:cNvPicPr>
            <a:picLocks noChangeAspect="1"/>
          </p:cNvPicPr>
          <p:nvPr/>
        </p:nvPicPr>
        <p:blipFill>
          <a:blip r:embed="rId7"/>
          <a:stretch>
            <a:fillRect/>
          </a:stretch>
        </p:blipFill>
        <p:spPr>
          <a:xfrm>
            <a:off x="6161723" y="5534025"/>
            <a:ext cx="482322" cy="482322"/>
          </a:xfrm>
          <a:prstGeom prst="rect">
            <a:avLst/>
          </a:prstGeom>
        </p:spPr>
      </p:pic>
      <p:sp>
        <p:nvSpPr>
          <p:cNvPr id="16" name="Text 9"/>
          <p:cNvSpPr/>
          <p:nvPr/>
        </p:nvSpPr>
        <p:spPr>
          <a:xfrm>
            <a:off x="6161723" y="6209228"/>
            <a:ext cx="2404824" cy="301466"/>
          </a:xfrm>
          <a:prstGeom prst="rect">
            <a:avLst/>
          </a:prstGeom>
          <a:noFill/>
          <a:ln/>
        </p:spPr>
        <p:txBody>
          <a:bodyPr wrap="none" lIns="0" tIns="0" rIns="0" bIns="0" rtlCol="0" anchor="t"/>
          <a:lstStyle/>
          <a:p>
            <a:pPr marL="0" indent="0" algn="l">
              <a:lnSpc>
                <a:spcPts val="2350"/>
              </a:lnSpc>
              <a:buNone/>
            </a:pPr>
            <a:r>
              <a:rPr lang="en-US" sz="1850" dirty="0">
                <a:solidFill>
                  <a:srgbClr val="49495A"/>
                </a:solidFill>
                <a:latin typeface="Libre Baskerville" pitchFamily="34" charset="0"/>
                <a:ea typeface="Libre Baskerville" pitchFamily="34" charset="-122"/>
                <a:cs typeface="Libre Baskerville" pitchFamily="34" charset="-120"/>
              </a:rPr>
              <a:t>Branding</a:t>
            </a:r>
            <a:endParaRPr lang="en-US" sz="1850" dirty="0"/>
          </a:p>
        </p:txBody>
      </p:sp>
      <p:sp>
        <p:nvSpPr>
          <p:cNvPr id="17" name="Text 10"/>
          <p:cNvSpPr/>
          <p:nvPr/>
        </p:nvSpPr>
        <p:spPr>
          <a:xfrm>
            <a:off x="6161723" y="6626423"/>
            <a:ext cx="2404824" cy="617458"/>
          </a:xfrm>
          <a:prstGeom prst="rect">
            <a:avLst/>
          </a:prstGeom>
          <a:noFill/>
          <a:ln/>
        </p:spPr>
        <p:txBody>
          <a:bodyPr wrap="square" lIns="0" tIns="0" rIns="0" bIns="0" rtlCol="0" anchor="t"/>
          <a:lstStyle/>
          <a:p>
            <a:pPr marL="0" indent="0" algn="l">
              <a:lnSpc>
                <a:spcPts val="2400"/>
              </a:lnSpc>
              <a:buNone/>
            </a:pPr>
            <a:r>
              <a:rPr lang="en-US" sz="1500" dirty="0">
                <a:solidFill>
                  <a:srgbClr val="49495A"/>
                </a:solidFill>
                <a:latin typeface="Open Sans" pitchFamily="34" charset="0"/>
                <a:ea typeface="Open Sans" pitchFamily="34" charset="-122"/>
                <a:cs typeface="Open Sans" pitchFamily="34" charset="-120"/>
              </a:rPr>
              <a:t>Develop unique logos, icons, and etc</a:t>
            </a:r>
            <a:endParaRPr lang="en-US" sz="1500" dirty="0"/>
          </a:p>
        </p:txBody>
      </p:sp>
      <p:pic>
        <p:nvPicPr>
          <p:cNvPr id="18" name="Image 5" descr="preencoded.png"/>
          <p:cNvPicPr>
            <a:picLocks noChangeAspect="1"/>
          </p:cNvPicPr>
          <p:nvPr/>
        </p:nvPicPr>
        <p:blipFill>
          <a:blip r:embed="rId8"/>
          <a:stretch>
            <a:fillRect/>
          </a:stretch>
        </p:blipFill>
        <p:spPr>
          <a:xfrm>
            <a:off x="8855869" y="5534025"/>
            <a:ext cx="482322" cy="482322"/>
          </a:xfrm>
          <a:prstGeom prst="rect">
            <a:avLst/>
          </a:prstGeom>
        </p:spPr>
      </p:pic>
      <p:sp>
        <p:nvSpPr>
          <p:cNvPr id="19" name="Text 11"/>
          <p:cNvSpPr/>
          <p:nvPr/>
        </p:nvSpPr>
        <p:spPr>
          <a:xfrm>
            <a:off x="8855869" y="6209228"/>
            <a:ext cx="2404943" cy="602933"/>
          </a:xfrm>
          <a:prstGeom prst="rect">
            <a:avLst/>
          </a:prstGeom>
          <a:noFill/>
          <a:ln/>
        </p:spPr>
        <p:txBody>
          <a:bodyPr wrap="square" lIns="0" tIns="0" rIns="0" bIns="0" rtlCol="0" anchor="t"/>
          <a:lstStyle/>
          <a:p>
            <a:pPr marL="0" indent="0" algn="l">
              <a:lnSpc>
                <a:spcPts val="2350"/>
              </a:lnSpc>
              <a:buNone/>
            </a:pPr>
            <a:r>
              <a:rPr lang="en-US" sz="1850" dirty="0">
                <a:solidFill>
                  <a:srgbClr val="49495A"/>
                </a:solidFill>
                <a:latin typeface="Libre Baskerville" pitchFamily="34" charset="0"/>
                <a:ea typeface="Libre Baskerville" pitchFamily="34" charset="-122"/>
                <a:cs typeface="Libre Baskerville" pitchFamily="34" charset="-120"/>
              </a:rPr>
              <a:t>Product Development</a:t>
            </a:r>
            <a:endParaRPr lang="en-US" sz="1850" dirty="0"/>
          </a:p>
        </p:txBody>
      </p:sp>
      <p:sp>
        <p:nvSpPr>
          <p:cNvPr id="20" name="Text 12"/>
          <p:cNvSpPr/>
          <p:nvPr/>
        </p:nvSpPr>
        <p:spPr>
          <a:xfrm>
            <a:off x="8855869" y="6927890"/>
            <a:ext cx="2404943" cy="617458"/>
          </a:xfrm>
          <a:prstGeom prst="rect">
            <a:avLst/>
          </a:prstGeom>
          <a:noFill/>
          <a:ln/>
        </p:spPr>
        <p:txBody>
          <a:bodyPr wrap="square" lIns="0" tIns="0" rIns="0" bIns="0" rtlCol="0" anchor="t"/>
          <a:lstStyle/>
          <a:p>
            <a:pPr marL="0" indent="0" algn="l">
              <a:lnSpc>
                <a:spcPts val="2400"/>
              </a:lnSpc>
              <a:buNone/>
            </a:pPr>
            <a:r>
              <a:rPr lang="en-US" sz="1500" dirty="0">
                <a:solidFill>
                  <a:srgbClr val="49495A"/>
                </a:solidFill>
                <a:latin typeface="Open Sans" pitchFamily="34" charset="0"/>
                <a:ea typeface="Open Sans" pitchFamily="34" charset="-122"/>
                <a:cs typeface="Open Sans" pitchFamily="34" charset="-120"/>
              </a:rPr>
              <a:t>Concept designs, 3D models, product mockups</a:t>
            </a:r>
            <a:endParaRPr lang="en-US" sz="1500" dirty="0"/>
          </a:p>
        </p:txBody>
      </p:sp>
      <p:pic>
        <p:nvPicPr>
          <p:cNvPr id="21" name="Image 6" descr="preencoded.png"/>
          <p:cNvPicPr>
            <a:picLocks noChangeAspect="1"/>
          </p:cNvPicPr>
          <p:nvPr/>
        </p:nvPicPr>
        <p:blipFill>
          <a:blip r:embed="rId9"/>
          <a:stretch>
            <a:fillRect/>
          </a:stretch>
        </p:blipFill>
        <p:spPr>
          <a:xfrm>
            <a:off x="11550134" y="5534025"/>
            <a:ext cx="482322" cy="482322"/>
          </a:xfrm>
          <a:prstGeom prst="rect">
            <a:avLst/>
          </a:prstGeom>
        </p:spPr>
      </p:pic>
      <p:sp>
        <p:nvSpPr>
          <p:cNvPr id="22" name="Text 13"/>
          <p:cNvSpPr/>
          <p:nvPr/>
        </p:nvSpPr>
        <p:spPr>
          <a:xfrm>
            <a:off x="11550134" y="6209228"/>
            <a:ext cx="2404943" cy="602933"/>
          </a:xfrm>
          <a:prstGeom prst="rect">
            <a:avLst/>
          </a:prstGeom>
          <a:noFill/>
          <a:ln/>
        </p:spPr>
        <p:txBody>
          <a:bodyPr wrap="square" lIns="0" tIns="0" rIns="0" bIns="0" rtlCol="0" anchor="t"/>
          <a:lstStyle/>
          <a:p>
            <a:pPr marL="0" indent="0" algn="l">
              <a:lnSpc>
                <a:spcPts val="2350"/>
              </a:lnSpc>
              <a:buNone/>
            </a:pPr>
            <a:r>
              <a:rPr lang="en-US" sz="1850" dirty="0">
                <a:solidFill>
                  <a:srgbClr val="49495A"/>
                </a:solidFill>
                <a:latin typeface="Libre Baskerville" pitchFamily="34" charset="0"/>
                <a:ea typeface="Libre Baskerville" pitchFamily="34" charset="-122"/>
                <a:cs typeface="Libre Baskerville" pitchFamily="34" charset="-120"/>
              </a:rPr>
              <a:t>Personal Use &amp; Social Media</a:t>
            </a:r>
            <a:endParaRPr lang="en-US" sz="1850" dirty="0"/>
          </a:p>
        </p:txBody>
      </p:sp>
      <p:sp>
        <p:nvSpPr>
          <p:cNvPr id="23" name="Text 14"/>
          <p:cNvSpPr/>
          <p:nvPr/>
        </p:nvSpPr>
        <p:spPr>
          <a:xfrm>
            <a:off x="11550134" y="6927890"/>
            <a:ext cx="2404943" cy="617458"/>
          </a:xfrm>
          <a:prstGeom prst="rect">
            <a:avLst/>
          </a:prstGeom>
          <a:noFill/>
          <a:ln/>
        </p:spPr>
        <p:txBody>
          <a:bodyPr wrap="square" lIns="0" tIns="0" rIns="0" bIns="0" rtlCol="0" anchor="t"/>
          <a:lstStyle/>
          <a:p>
            <a:pPr marL="0" indent="0" algn="l">
              <a:lnSpc>
                <a:spcPts val="2400"/>
              </a:lnSpc>
              <a:buNone/>
            </a:pPr>
            <a:r>
              <a:rPr lang="en-US" sz="1500" dirty="0">
                <a:solidFill>
                  <a:srgbClr val="49495A"/>
                </a:solidFill>
                <a:latin typeface="Open Sans" pitchFamily="34" charset="0"/>
                <a:ea typeface="Open Sans" pitchFamily="34" charset="-122"/>
                <a:cs typeface="Open Sans" pitchFamily="34" charset="-120"/>
              </a:rPr>
              <a:t>AI generates unique digital avatars</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04004" y="474583"/>
            <a:ext cx="4314825" cy="539353"/>
          </a:xfrm>
          <a:prstGeom prst="rect">
            <a:avLst/>
          </a:prstGeom>
          <a:noFill/>
          <a:ln/>
        </p:spPr>
        <p:txBody>
          <a:bodyPr wrap="none" lIns="0" tIns="0" rIns="0" bIns="0" rtlCol="0" anchor="t"/>
          <a:lstStyle/>
          <a:p>
            <a:pPr marL="0" indent="0">
              <a:lnSpc>
                <a:spcPts val="4200"/>
              </a:lnSpc>
              <a:buNone/>
            </a:pPr>
            <a:r>
              <a:rPr lang="en-US" sz="3350" dirty="0">
                <a:solidFill>
                  <a:srgbClr val="403CCF"/>
                </a:solidFill>
                <a:latin typeface="Libre Baskerville" pitchFamily="34" charset="0"/>
                <a:ea typeface="Libre Baskerville" pitchFamily="34" charset="-122"/>
                <a:cs typeface="Libre Baskerville" pitchFamily="34" charset="-120"/>
              </a:rPr>
              <a:t>AI in Social media:</a:t>
            </a:r>
            <a:endParaRPr lang="en-US" sz="3350" dirty="0"/>
          </a:p>
        </p:txBody>
      </p:sp>
      <p:pic>
        <p:nvPicPr>
          <p:cNvPr id="3" name="Image 0" descr="preencoded.png"/>
          <p:cNvPicPr>
            <a:picLocks noChangeAspect="1"/>
          </p:cNvPicPr>
          <p:nvPr/>
        </p:nvPicPr>
        <p:blipFill>
          <a:blip r:embed="rId3"/>
          <a:stretch>
            <a:fillRect/>
          </a:stretch>
        </p:blipFill>
        <p:spPr>
          <a:xfrm>
            <a:off x="604004" y="1466850"/>
            <a:ext cx="4755832" cy="2839403"/>
          </a:xfrm>
          <a:prstGeom prst="rect">
            <a:avLst/>
          </a:prstGeom>
        </p:spPr>
      </p:pic>
      <p:sp>
        <p:nvSpPr>
          <p:cNvPr id="4" name="Text 1"/>
          <p:cNvSpPr/>
          <p:nvPr/>
        </p:nvSpPr>
        <p:spPr>
          <a:xfrm>
            <a:off x="7533323" y="1428036"/>
            <a:ext cx="6500693" cy="276225"/>
          </a:xfrm>
          <a:prstGeom prst="rect">
            <a:avLst/>
          </a:prstGeom>
          <a:noFill/>
          <a:ln/>
        </p:spPr>
        <p:txBody>
          <a:bodyPr wrap="none" lIns="0" tIns="0" rIns="0" bIns="0" rtlCol="0" anchor="t"/>
          <a:lstStyle/>
          <a:p>
            <a:pPr marL="0" indent="0">
              <a:lnSpc>
                <a:spcPts val="2150"/>
              </a:lnSpc>
              <a:buNone/>
            </a:pPr>
            <a:r>
              <a:rPr lang="en-US" sz="1350" dirty="0">
                <a:solidFill>
                  <a:srgbClr val="49495A"/>
                </a:solidFill>
                <a:latin typeface="Open Sans" pitchFamily="34" charset="0"/>
                <a:ea typeface="Open Sans" pitchFamily="34" charset="-122"/>
                <a:cs typeface="Open Sans" pitchFamily="34" charset="-120"/>
              </a:rPr>
              <a:t>Popular AI Photo Editing Apps:</a:t>
            </a:r>
            <a:endParaRPr lang="en-US" sz="1350" dirty="0"/>
          </a:p>
        </p:txBody>
      </p:sp>
      <p:sp>
        <p:nvSpPr>
          <p:cNvPr id="5" name="Text 2"/>
          <p:cNvSpPr/>
          <p:nvPr/>
        </p:nvSpPr>
        <p:spPr>
          <a:xfrm>
            <a:off x="7533323" y="1859518"/>
            <a:ext cx="6500693" cy="283845"/>
          </a:xfrm>
          <a:prstGeom prst="rect">
            <a:avLst/>
          </a:prstGeom>
          <a:noFill/>
          <a:ln/>
        </p:spPr>
        <p:txBody>
          <a:bodyPr wrap="none" lIns="0" tIns="0" rIns="0" bIns="0" rtlCol="0" anchor="t"/>
          <a:lstStyle/>
          <a:p>
            <a:pPr marL="0" indent="0">
              <a:lnSpc>
                <a:spcPts val="2150"/>
              </a:lnSpc>
              <a:buNone/>
            </a:pPr>
            <a:r>
              <a:rPr lang="en-US" sz="1350" dirty="0">
                <a:solidFill>
                  <a:srgbClr val="49495A"/>
                </a:solidFill>
                <a:latin typeface="Open Sans" pitchFamily="34" charset="0"/>
                <a:ea typeface="Open Sans" pitchFamily="34" charset="-122"/>
                <a:cs typeface="Open Sans" pitchFamily="34" charset="-120"/>
              </a:rPr>
              <a:t> </a:t>
            </a:r>
            <a:r>
              <a:rPr lang="en-US" sz="1350" dirty="0">
                <a:solidFill>
                  <a:srgbClr val="000000"/>
                </a:solidFill>
                <a:latin typeface="Open Sans" pitchFamily="34" charset="0"/>
                <a:ea typeface="Open Sans" pitchFamily="34" charset="-122"/>
                <a:cs typeface="Open Sans" pitchFamily="34" charset="-120"/>
              </a:rPr>
              <a:t>📌</a:t>
            </a:r>
            <a:r>
              <a:rPr lang="en-US" sz="1350" dirty="0">
                <a:solidFill>
                  <a:srgbClr val="49495A"/>
                </a:solidFill>
                <a:latin typeface="Open Sans" pitchFamily="34" charset="0"/>
                <a:ea typeface="Open Sans" pitchFamily="34" charset="-122"/>
                <a:cs typeface="Open Sans" pitchFamily="34" charset="-120"/>
              </a:rPr>
              <a:t> Remini – Enhances low-quality images and generates realistic AI headshots. </a:t>
            </a:r>
            <a:endParaRPr lang="en-US" sz="1350" dirty="0"/>
          </a:p>
        </p:txBody>
      </p:sp>
      <p:sp>
        <p:nvSpPr>
          <p:cNvPr id="6" name="Text 3"/>
          <p:cNvSpPr/>
          <p:nvPr/>
        </p:nvSpPr>
        <p:spPr>
          <a:xfrm>
            <a:off x="7533323" y="2298621"/>
            <a:ext cx="6500693" cy="283845"/>
          </a:xfrm>
          <a:prstGeom prst="rect">
            <a:avLst/>
          </a:prstGeom>
          <a:noFill/>
          <a:ln/>
        </p:spPr>
        <p:txBody>
          <a:bodyPr wrap="none" lIns="0" tIns="0" rIns="0" bIns="0" rtlCol="0" anchor="t"/>
          <a:lstStyle/>
          <a:p>
            <a:pPr marL="0" indent="0">
              <a:lnSpc>
                <a:spcPts val="2150"/>
              </a:lnSpc>
              <a:buNone/>
            </a:pPr>
            <a:r>
              <a:rPr lang="en-US" sz="1350" dirty="0">
                <a:solidFill>
                  <a:srgbClr val="000000"/>
                </a:solidFill>
                <a:latin typeface="Open Sans" pitchFamily="34" charset="0"/>
                <a:ea typeface="Open Sans" pitchFamily="34" charset="-122"/>
                <a:cs typeface="Open Sans" pitchFamily="34" charset="-120"/>
              </a:rPr>
              <a:t>📌</a:t>
            </a:r>
            <a:r>
              <a:rPr lang="en-US" sz="1350" dirty="0">
                <a:solidFill>
                  <a:srgbClr val="49495A"/>
                </a:solidFill>
                <a:latin typeface="Open Sans" pitchFamily="34" charset="0"/>
                <a:ea typeface="Open Sans" pitchFamily="34" charset="-122"/>
                <a:cs typeface="Open Sans" pitchFamily="34" charset="-120"/>
              </a:rPr>
              <a:t> Adobe Photoshop AI Tools – Uses AI to automate complex edits. </a:t>
            </a:r>
            <a:endParaRPr lang="en-US" sz="1350" dirty="0"/>
          </a:p>
        </p:txBody>
      </p:sp>
      <p:sp>
        <p:nvSpPr>
          <p:cNvPr id="7" name="Text 4"/>
          <p:cNvSpPr/>
          <p:nvPr/>
        </p:nvSpPr>
        <p:spPr>
          <a:xfrm>
            <a:off x="7533323" y="2737723"/>
            <a:ext cx="6500693" cy="283845"/>
          </a:xfrm>
          <a:prstGeom prst="rect">
            <a:avLst/>
          </a:prstGeom>
          <a:noFill/>
          <a:ln/>
        </p:spPr>
        <p:txBody>
          <a:bodyPr wrap="none" lIns="0" tIns="0" rIns="0" bIns="0" rtlCol="0" anchor="t"/>
          <a:lstStyle/>
          <a:p>
            <a:pPr marL="0" indent="0">
              <a:lnSpc>
                <a:spcPts val="2150"/>
              </a:lnSpc>
              <a:buNone/>
            </a:pPr>
            <a:r>
              <a:rPr lang="en-US" sz="1350" dirty="0">
                <a:solidFill>
                  <a:srgbClr val="000000"/>
                </a:solidFill>
                <a:latin typeface="Open Sans" pitchFamily="34" charset="0"/>
                <a:ea typeface="Open Sans" pitchFamily="34" charset="-122"/>
                <a:cs typeface="Open Sans" pitchFamily="34" charset="-120"/>
              </a:rPr>
              <a:t>📌</a:t>
            </a:r>
            <a:r>
              <a:rPr lang="en-US" sz="1350" dirty="0">
                <a:solidFill>
                  <a:srgbClr val="49495A"/>
                </a:solidFill>
                <a:latin typeface="Open Sans" pitchFamily="34" charset="0"/>
                <a:ea typeface="Open Sans" pitchFamily="34" charset="-122"/>
                <a:cs typeface="Open Sans" pitchFamily="34" charset="-120"/>
              </a:rPr>
              <a:t> FaceApp – Modifies facial expressions, age, and other features. </a:t>
            </a:r>
            <a:endParaRPr lang="en-US" sz="1350" dirty="0"/>
          </a:p>
        </p:txBody>
      </p:sp>
      <p:sp>
        <p:nvSpPr>
          <p:cNvPr id="8" name="Text 5"/>
          <p:cNvSpPr/>
          <p:nvPr/>
        </p:nvSpPr>
        <p:spPr>
          <a:xfrm>
            <a:off x="7533323" y="3176826"/>
            <a:ext cx="6500693" cy="283845"/>
          </a:xfrm>
          <a:prstGeom prst="rect">
            <a:avLst/>
          </a:prstGeom>
          <a:noFill/>
          <a:ln/>
        </p:spPr>
        <p:txBody>
          <a:bodyPr wrap="none" lIns="0" tIns="0" rIns="0" bIns="0" rtlCol="0" anchor="t"/>
          <a:lstStyle/>
          <a:p>
            <a:pPr marL="0" indent="0">
              <a:lnSpc>
                <a:spcPts val="2150"/>
              </a:lnSpc>
              <a:buNone/>
            </a:pPr>
            <a:r>
              <a:rPr lang="en-US" sz="1350" dirty="0">
                <a:solidFill>
                  <a:srgbClr val="000000"/>
                </a:solidFill>
                <a:latin typeface="Open Sans" pitchFamily="34" charset="0"/>
                <a:ea typeface="Open Sans" pitchFamily="34" charset="-122"/>
                <a:cs typeface="Open Sans" pitchFamily="34" charset="-120"/>
              </a:rPr>
              <a:t>📌</a:t>
            </a:r>
            <a:r>
              <a:rPr lang="en-US" sz="1350" dirty="0">
                <a:solidFill>
                  <a:srgbClr val="49495A"/>
                </a:solidFill>
                <a:latin typeface="Open Sans" pitchFamily="34" charset="0"/>
                <a:ea typeface="Open Sans" pitchFamily="34" charset="-122"/>
                <a:cs typeface="Open Sans" pitchFamily="34" charset="-120"/>
              </a:rPr>
              <a:t> Canva AI Editor – Offers AI-powered retouching and background removal.</a:t>
            </a:r>
            <a:endParaRPr lang="en-US" sz="1350" dirty="0"/>
          </a:p>
        </p:txBody>
      </p:sp>
      <p:pic>
        <p:nvPicPr>
          <p:cNvPr id="9" name="Image 1" descr="preencoded.png"/>
          <p:cNvPicPr>
            <a:picLocks noChangeAspect="1"/>
          </p:cNvPicPr>
          <p:nvPr/>
        </p:nvPicPr>
        <p:blipFill>
          <a:blip r:embed="rId4"/>
          <a:stretch>
            <a:fillRect/>
          </a:stretch>
        </p:blipFill>
        <p:spPr>
          <a:xfrm>
            <a:off x="604004" y="4888468"/>
            <a:ext cx="4755832" cy="2675096"/>
          </a:xfrm>
          <a:prstGeom prst="rect">
            <a:avLst/>
          </a:prstGeom>
        </p:spPr>
      </p:pic>
      <p:sp>
        <p:nvSpPr>
          <p:cNvPr id="10" name="Text 6"/>
          <p:cNvSpPr/>
          <p:nvPr/>
        </p:nvSpPr>
        <p:spPr>
          <a:xfrm>
            <a:off x="7533323" y="4849654"/>
            <a:ext cx="6500693" cy="552450"/>
          </a:xfrm>
          <a:prstGeom prst="rect">
            <a:avLst/>
          </a:prstGeom>
          <a:noFill/>
          <a:ln/>
        </p:spPr>
        <p:txBody>
          <a:bodyPr wrap="square" lIns="0" tIns="0" rIns="0" bIns="0" rtlCol="0" anchor="t"/>
          <a:lstStyle/>
          <a:p>
            <a:pPr marL="0" indent="0">
              <a:lnSpc>
                <a:spcPts val="2150"/>
              </a:lnSpc>
              <a:buNone/>
            </a:pPr>
            <a:r>
              <a:rPr lang="en-US" sz="1350" dirty="0">
                <a:solidFill>
                  <a:srgbClr val="49495A"/>
                </a:solidFill>
                <a:latin typeface="Open Sans" pitchFamily="34" charset="0"/>
                <a:ea typeface="Open Sans" pitchFamily="34" charset="-122"/>
                <a:cs typeface="Open Sans" pitchFamily="34" charset="-120"/>
              </a:rPr>
              <a:t>The fascination with AI baby generators reflects a broader trend of individuals exploring AI's capabilities to envision personal and future scenarios. </a:t>
            </a:r>
            <a:endParaRPr lang="en-US" sz="1350" dirty="0"/>
          </a:p>
        </p:txBody>
      </p:sp>
      <p:sp>
        <p:nvSpPr>
          <p:cNvPr id="11" name="Text 7"/>
          <p:cNvSpPr/>
          <p:nvPr/>
        </p:nvSpPr>
        <p:spPr>
          <a:xfrm>
            <a:off x="7533323" y="5557361"/>
            <a:ext cx="6500693" cy="828675"/>
          </a:xfrm>
          <a:prstGeom prst="rect">
            <a:avLst/>
          </a:prstGeom>
          <a:noFill/>
          <a:ln/>
        </p:spPr>
        <p:txBody>
          <a:bodyPr wrap="square" lIns="0" tIns="0" rIns="0" bIns="0" rtlCol="0" anchor="t"/>
          <a:lstStyle/>
          <a:p>
            <a:pPr marL="0" indent="0">
              <a:lnSpc>
                <a:spcPts val="2150"/>
              </a:lnSpc>
              <a:buNone/>
            </a:pPr>
            <a:r>
              <a:rPr lang="en-US" sz="1350" dirty="0">
                <a:solidFill>
                  <a:srgbClr val="49495A"/>
                </a:solidFill>
                <a:latin typeface="Open Sans" pitchFamily="34" charset="0"/>
                <a:ea typeface="Open Sans" pitchFamily="34" charset="-122"/>
                <a:cs typeface="Open Sans" pitchFamily="34" charset="-120"/>
              </a:rPr>
              <a:t>As technology continues to advance, these applications are expected to become even more sophisticated, offering increasingly accurate and personalized predictions.</a:t>
            </a:r>
            <a:endParaRPr lang="en-US" sz="13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37567" y="422315"/>
            <a:ext cx="5856565" cy="479941"/>
          </a:xfrm>
          <a:prstGeom prst="rect">
            <a:avLst/>
          </a:prstGeom>
          <a:noFill/>
          <a:ln/>
        </p:spPr>
        <p:txBody>
          <a:bodyPr wrap="none" lIns="0" tIns="0" rIns="0" bIns="0" rtlCol="0" anchor="t"/>
          <a:lstStyle/>
          <a:p>
            <a:pPr marL="0" indent="0">
              <a:lnSpc>
                <a:spcPts val="3750"/>
              </a:lnSpc>
              <a:buNone/>
            </a:pPr>
            <a:r>
              <a:rPr lang="en-US" sz="3000" dirty="0">
                <a:solidFill>
                  <a:srgbClr val="403CCF"/>
                </a:solidFill>
                <a:latin typeface="Libre Baskerville" pitchFamily="34" charset="0"/>
                <a:ea typeface="Libre Baskerville" pitchFamily="34" charset="-122"/>
                <a:cs typeface="Libre Baskerville" pitchFamily="34" charset="-120"/>
              </a:rPr>
              <a:t>My experiments with Remini:</a:t>
            </a:r>
            <a:endParaRPr lang="en-US" sz="3000" dirty="0"/>
          </a:p>
        </p:txBody>
      </p:sp>
      <p:sp>
        <p:nvSpPr>
          <p:cNvPr id="5" name="Text 1"/>
          <p:cNvSpPr/>
          <p:nvPr/>
        </p:nvSpPr>
        <p:spPr>
          <a:xfrm>
            <a:off x="3920371" y="4179808"/>
            <a:ext cx="2911435" cy="245745"/>
          </a:xfrm>
          <a:prstGeom prst="rect">
            <a:avLst/>
          </a:prstGeom>
          <a:noFill/>
          <a:ln/>
        </p:spPr>
        <p:txBody>
          <a:bodyPr wrap="none" lIns="0" tIns="0" rIns="0" bIns="0" rtlCol="0" anchor="t"/>
          <a:lstStyle/>
          <a:p>
            <a:pPr marL="0" indent="0">
              <a:lnSpc>
                <a:spcPts val="1900"/>
              </a:lnSpc>
              <a:buNone/>
            </a:pPr>
            <a:endParaRPr lang="en-US" sz="1200" dirty="0"/>
          </a:p>
        </p:txBody>
      </p:sp>
      <p:sp>
        <p:nvSpPr>
          <p:cNvPr id="8" name="Text 2"/>
          <p:cNvSpPr/>
          <p:nvPr/>
        </p:nvSpPr>
        <p:spPr>
          <a:xfrm>
            <a:off x="10793135" y="4166949"/>
            <a:ext cx="3322320" cy="245745"/>
          </a:xfrm>
          <a:prstGeom prst="rect">
            <a:avLst/>
          </a:prstGeom>
          <a:noFill/>
          <a:ln/>
        </p:spPr>
        <p:txBody>
          <a:bodyPr wrap="none" lIns="0" tIns="0" rIns="0" bIns="0" rtlCol="0" anchor="t"/>
          <a:lstStyle/>
          <a:p>
            <a:pPr marL="0" indent="0">
              <a:lnSpc>
                <a:spcPts val="1900"/>
              </a:lnSpc>
              <a:buNone/>
            </a:pPr>
            <a:endParaRPr lang="en-US" sz="1200" dirty="0"/>
          </a:p>
        </p:txBody>
      </p:sp>
      <p:sp>
        <p:nvSpPr>
          <p:cNvPr id="9" name="Text 3"/>
          <p:cNvSpPr/>
          <p:nvPr/>
        </p:nvSpPr>
        <p:spPr>
          <a:xfrm>
            <a:off x="537567" y="4794171"/>
            <a:ext cx="1919883" cy="240030"/>
          </a:xfrm>
          <a:prstGeom prst="rect">
            <a:avLst/>
          </a:prstGeom>
          <a:noFill/>
          <a:ln/>
        </p:spPr>
        <p:txBody>
          <a:bodyPr wrap="none" lIns="0" tIns="0" rIns="0" bIns="0" rtlCol="0" anchor="t"/>
          <a:lstStyle/>
          <a:p>
            <a:pPr marL="0" indent="0">
              <a:lnSpc>
                <a:spcPts val="1850"/>
              </a:lnSpc>
              <a:buNone/>
            </a:pPr>
            <a:r>
              <a:rPr lang="en-US" sz="1500" b="1" dirty="0">
                <a:solidFill>
                  <a:srgbClr val="403CCF"/>
                </a:solidFill>
                <a:latin typeface="Libre Baskerville" pitchFamily="34" charset="0"/>
                <a:ea typeface="Libre Baskerville" pitchFamily="34" charset="-122"/>
                <a:cs typeface="Libre Baskerville" pitchFamily="34" charset="-120"/>
              </a:rPr>
              <a:t>Key Features:</a:t>
            </a:r>
            <a:endParaRPr lang="en-US" sz="1500" dirty="0"/>
          </a:p>
        </p:txBody>
      </p:sp>
      <p:sp>
        <p:nvSpPr>
          <p:cNvPr id="10" name="Text 4"/>
          <p:cNvSpPr/>
          <p:nvPr/>
        </p:nvSpPr>
        <p:spPr>
          <a:xfrm>
            <a:off x="537567" y="5264587"/>
            <a:ext cx="13555266" cy="491490"/>
          </a:xfrm>
          <a:prstGeom prst="rect">
            <a:avLst/>
          </a:prstGeom>
          <a:noFill/>
          <a:ln/>
        </p:spPr>
        <p:txBody>
          <a:bodyPr wrap="square" lIns="0" tIns="0" rIns="0" bIns="0" rtlCol="0" anchor="t"/>
          <a:lstStyle/>
          <a:p>
            <a:pPr marL="342900" indent="-342900">
              <a:lnSpc>
                <a:spcPts val="1900"/>
              </a:lnSpc>
              <a:buSzPct val="100000"/>
              <a:buFont typeface="+mj-lt"/>
              <a:buAutoNum type="arabicPeriod"/>
            </a:pPr>
            <a:r>
              <a:rPr lang="en-US" sz="1200" dirty="0">
                <a:solidFill>
                  <a:srgbClr val="49495A"/>
                </a:solidFill>
                <a:latin typeface="Open Sans" pitchFamily="34" charset="0"/>
                <a:ea typeface="Open Sans" pitchFamily="34" charset="-122"/>
                <a:cs typeface="Open Sans" pitchFamily="34" charset="-120"/>
              </a:rPr>
              <a:t>AI Photo Generation: Users can create realistic AI-generated photos by uploading 8 to 12 selfies. The app then processes these images to produce high-quality headshots suitable for professional profiles or social media. REMINI.ZENDESK.COM</a:t>
            </a:r>
            <a:endParaRPr lang="en-US" sz="1200" dirty="0"/>
          </a:p>
        </p:txBody>
      </p:sp>
      <p:sp>
        <p:nvSpPr>
          <p:cNvPr id="11" name="Text 5"/>
          <p:cNvSpPr/>
          <p:nvPr/>
        </p:nvSpPr>
        <p:spPr>
          <a:xfrm>
            <a:off x="537567" y="5809774"/>
            <a:ext cx="13555266" cy="491490"/>
          </a:xfrm>
          <a:prstGeom prst="rect">
            <a:avLst/>
          </a:prstGeom>
          <a:noFill/>
          <a:ln/>
        </p:spPr>
        <p:txBody>
          <a:bodyPr wrap="square" lIns="0" tIns="0" rIns="0" bIns="0" rtlCol="0" anchor="t"/>
          <a:lstStyle/>
          <a:p>
            <a:pPr marL="342900" indent="-342900">
              <a:lnSpc>
                <a:spcPts val="1900"/>
              </a:lnSpc>
              <a:buSzPct val="100000"/>
              <a:buFont typeface="+mj-lt"/>
              <a:buAutoNum type="arabicPeriod" startAt="2"/>
            </a:pPr>
            <a:r>
              <a:rPr lang="en-US" sz="1200" dirty="0">
                <a:solidFill>
                  <a:srgbClr val="49495A"/>
                </a:solidFill>
                <a:latin typeface="Open Sans" pitchFamily="34" charset="0"/>
                <a:ea typeface="Open Sans" pitchFamily="34" charset="-122"/>
                <a:cs typeface="Open Sans" pitchFamily="34" charset="-120"/>
              </a:rPr>
              <a:t>AI Avatars: Remini allows users to generate creative AI avatars by uploading high-quality pictures. This feature is popular among those looking to refresh their social media profile pictures with unique, AI-crafted images. MARIPATXI.COM</a:t>
            </a:r>
            <a:endParaRPr lang="en-US" sz="1200" dirty="0"/>
          </a:p>
        </p:txBody>
      </p:sp>
      <p:sp>
        <p:nvSpPr>
          <p:cNvPr id="12" name="Text 6"/>
          <p:cNvSpPr/>
          <p:nvPr/>
        </p:nvSpPr>
        <p:spPr>
          <a:xfrm>
            <a:off x="537567" y="6354961"/>
            <a:ext cx="13555266" cy="491490"/>
          </a:xfrm>
          <a:prstGeom prst="rect">
            <a:avLst/>
          </a:prstGeom>
          <a:noFill/>
          <a:ln/>
        </p:spPr>
        <p:txBody>
          <a:bodyPr wrap="square" lIns="0" tIns="0" rIns="0" bIns="0" rtlCol="0" anchor="t"/>
          <a:lstStyle/>
          <a:p>
            <a:pPr marL="342900" indent="-342900">
              <a:lnSpc>
                <a:spcPts val="1900"/>
              </a:lnSpc>
              <a:buSzPct val="100000"/>
              <a:buFont typeface="+mj-lt"/>
              <a:buAutoNum type="arabicPeriod" startAt="3"/>
            </a:pPr>
            <a:r>
              <a:rPr lang="en-US" sz="1200" dirty="0">
                <a:solidFill>
                  <a:srgbClr val="49495A"/>
                </a:solidFill>
                <a:latin typeface="Open Sans" pitchFamily="34" charset="0"/>
                <a:ea typeface="Open Sans" pitchFamily="34" charset="-122"/>
                <a:cs typeface="Open Sans" pitchFamily="34" charset="-120"/>
              </a:rPr>
              <a:t>Photo Restoration: The app enhances old or low-quality photos by adding detail, improving face quality, and adjusting colors and tones, effectively bringing new life to cherished memories.</a:t>
            </a:r>
            <a:endParaRPr lang="en-US" sz="1200" dirty="0"/>
          </a:p>
        </p:txBody>
      </p:sp>
      <p:sp>
        <p:nvSpPr>
          <p:cNvPr id="13" name="Text 7"/>
          <p:cNvSpPr/>
          <p:nvPr/>
        </p:nvSpPr>
        <p:spPr>
          <a:xfrm>
            <a:off x="537567" y="6900148"/>
            <a:ext cx="13555266" cy="491490"/>
          </a:xfrm>
          <a:prstGeom prst="rect">
            <a:avLst/>
          </a:prstGeom>
          <a:noFill/>
          <a:ln/>
        </p:spPr>
        <p:txBody>
          <a:bodyPr wrap="square" lIns="0" tIns="0" rIns="0" bIns="0" rtlCol="0" anchor="t"/>
          <a:lstStyle/>
          <a:p>
            <a:pPr marL="342900" indent="-342900">
              <a:lnSpc>
                <a:spcPts val="1900"/>
              </a:lnSpc>
              <a:buSzPct val="100000"/>
              <a:buFont typeface="+mj-lt"/>
              <a:buAutoNum type="arabicPeriod" startAt="4"/>
            </a:pPr>
            <a:r>
              <a:rPr lang="en-US" sz="1200" dirty="0">
                <a:solidFill>
                  <a:srgbClr val="49495A"/>
                </a:solidFill>
                <a:latin typeface="Open Sans" pitchFamily="34" charset="0"/>
                <a:ea typeface="Open Sans" pitchFamily="34" charset="-122"/>
                <a:cs typeface="Open Sans" pitchFamily="34" charset="-120"/>
              </a:rPr>
              <a:t>AI Baby Generator: A fun addition to Remini's feature set, this tool uses advanced AI algorithms to predict the appearance of potential future children by analyzing photos of prospective parents.</a:t>
            </a:r>
            <a:endParaRPr lang="en-US" sz="1200" dirty="0"/>
          </a:p>
        </p:txBody>
      </p:sp>
      <p:sp>
        <p:nvSpPr>
          <p:cNvPr id="14" name="Text 8"/>
          <p:cNvSpPr/>
          <p:nvPr/>
        </p:nvSpPr>
        <p:spPr>
          <a:xfrm>
            <a:off x="537567" y="7564398"/>
            <a:ext cx="13555266" cy="245745"/>
          </a:xfrm>
          <a:prstGeom prst="rect">
            <a:avLst/>
          </a:prstGeom>
          <a:noFill/>
          <a:ln/>
        </p:spPr>
        <p:txBody>
          <a:bodyPr wrap="none" lIns="0" tIns="0" rIns="0" bIns="0" rtlCol="0" anchor="t"/>
          <a:lstStyle/>
          <a:p>
            <a:pPr marL="0" indent="0">
              <a:lnSpc>
                <a:spcPts val="1900"/>
              </a:lnSpc>
              <a:buNone/>
            </a:pPr>
            <a:endParaRPr lang="en-US" sz="1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1282</Words>
  <Application>Microsoft Office PowerPoint</Application>
  <PresentationFormat>Произвольный</PresentationFormat>
  <Paragraphs>193</Paragraphs>
  <Slides>17</Slides>
  <Notes>17</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17</vt:i4>
      </vt:variant>
    </vt:vector>
  </HeadingPairs>
  <TitlesOfParts>
    <vt:vector size="23" baseType="lpstr">
      <vt:lpstr>Consolas</vt:lpstr>
      <vt:lpstr>Calibri</vt:lpstr>
      <vt:lpstr>Open Sans</vt:lpstr>
      <vt:lpstr>Arial</vt:lpstr>
      <vt:lpstr>Libre Baskerville</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Asia</cp:lastModifiedBy>
  <cp:revision>2</cp:revision>
  <dcterms:created xsi:type="dcterms:W3CDTF">2025-02-25T07:01:01Z</dcterms:created>
  <dcterms:modified xsi:type="dcterms:W3CDTF">2025-02-25T07:03:16Z</dcterms:modified>
</cp:coreProperties>
</file>